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notesMasterIdLst>
    <p:notesMasterId r:id="rId13"/>
  </p:notesMasterIdLst>
  <p:handoutMasterIdLst>
    <p:handoutMasterId r:id="rId14"/>
  </p:handoutMasterIdLst>
  <p:sldIdLst>
    <p:sldId id="258" r:id="rId2"/>
    <p:sldId id="261" r:id="rId3"/>
    <p:sldId id="266" r:id="rId4"/>
    <p:sldId id="262" r:id="rId5"/>
    <p:sldId id="264" r:id="rId6"/>
    <p:sldId id="272" r:id="rId7"/>
    <p:sldId id="269" r:id="rId8"/>
    <p:sldId id="270" r:id="rId9"/>
    <p:sldId id="267" r:id="rId10"/>
    <p:sldId id="268" r:id="rId11"/>
    <p:sldId id="26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69696"/>
    <a:srgbClr val="EAEAEA"/>
    <a:srgbClr val="FFFF00"/>
    <a:srgbClr val="777777"/>
    <a:srgbClr val="FFCC00"/>
    <a:srgbClr val="292929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18" autoAdjust="0"/>
    <p:restoredTop sz="87805" autoAdjust="0"/>
  </p:normalViewPr>
  <p:slideViewPr>
    <p:cSldViewPr>
      <p:cViewPr varScale="1">
        <p:scale>
          <a:sx n="69" d="100"/>
          <a:sy n="69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64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0EDB382-EA0A-47B8-9239-C7A0EC911895}" type="datetimeFigureOut">
              <a:rPr lang="de-DE"/>
              <a:pPr>
                <a:defRPr/>
              </a:pPr>
              <a:t>26.01.2009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5C20ED8-F2D5-4CE5-A0EE-F69544B3BD6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B58F8CB-2711-420D-BE34-BEA3454E517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019925" y="188913"/>
            <a:ext cx="21240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400" b="1" noProof="0">
                <a:solidFill>
                  <a:schemeClr val="bg1"/>
                </a:solidFill>
                <a:latin typeface="Verdana" pitchFamily="34" charset="0"/>
              </a:rPr>
              <a:t>bonn-to-code.net</a:t>
            </a:r>
            <a:endParaRPr lang="en-US" sz="1400" b="1" noProof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/>
          <a:srcRect t="6755" r="16624" b="5673"/>
          <a:stretch>
            <a:fillRect/>
          </a:stretch>
        </p:blipFill>
        <p:spPr bwMode="auto">
          <a:xfrm>
            <a:off x="0" y="0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468313" y="2852738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3600" b="1" noProof="0">
              <a:solidFill>
                <a:srgbClr val="F69200"/>
              </a:solidFill>
              <a:latin typeface="Verdana" pitchFamily="34" charset="0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7019925" y="188913"/>
            <a:ext cx="21240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400" b="1" noProof="0">
                <a:solidFill>
                  <a:schemeClr val="bg1"/>
                </a:solidFill>
                <a:latin typeface="Verdana" pitchFamily="34" charset="0"/>
              </a:rPr>
              <a:t>bonn-to-code.net</a:t>
            </a:r>
            <a:endParaRPr lang="en-US" sz="1400" b="1" noProof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549275"/>
            <a:ext cx="9144000" cy="73025"/>
          </a:xfrm>
          <a:prstGeom prst="rect">
            <a:avLst/>
          </a:prstGeom>
          <a:gradFill rotWithShape="1">
            <a:gsLst>
              <a:gs pos="0">
                <a:srgbClr val="008000">
                  <a:gamma/>
                  <a:shade val="46275"/>
                  <a:invGamma/>
                </a:srgbClr>
              </a:gs>
              <a:gs pos="100000">
                <a:srgbClr val="008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noProof="0"/>
          </a:p>
        </p:txBody>
      </p:sp>
      <p:sp>
        <p:nvSpPr>
          <p:cNvPr id="32785" name="Rectangle 17"/>
          <p:cNvSpPr>
            <a:spLocks noGrp="1" noChangeArrowheads="1"/>
          </p:cNvSpPr>
          <p:nvPr>
            <p:ph type="ctrTitle" sz="quarter"/>
          </p:nvPr>
        </p:nvSpPr>
        <p:spPr>
          <a:xfrm>
            <a:off x="179388" y="2143116"/>
            <a:ext cx="8713787" cy="1428760"/>
          </a:xfrm>
        </p:spPr>
        <p:txBody>
          <a:bodyPr anchor="b"/>
          <a:lstStyle>
            <a:lvl1pPr algn="ctr">
              <a:defRPr sz="3600" noProof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2786" name="Rectangle 1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643314"/>
            <a:ext cx="6400800" cy="1500198"/>
          </a:xfrm>
        </p:spPr>
        <p:txBody>
          <a:bodyPr/>
          <a:lstStyle>
            <a:lvl1pPr marL="0" indent="0" algn="ctr">
              <a:buFont typeface="Franklin Gothic Medium" pitchFamily="34" charset="0"/>
              <a:buNone/>
              <a:defRPr noProof="0"/>
            </a:lvl1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9" name="Text Box 5"/>
          <p:cNvSpPr txBox="1">
            <a:spLocks noChangeArrowheads="1"/>
          </p:cNvSpPr>
          <p:nvPr userDrawn="1"/>
        </p:nvSpPr>
        <p:spPr bwMode="auto">
          <a:xfrm>
            <a:off x="7019925" y="188913"/>
            <a:ext cx="21240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400" b="1" noProof="0">
                <a:solidFill>
                  <a:schemeClr val="bg1"/>
                </a:solidFill>
                <a:latin typeface="Verdana" pitchFamily="34" charset="0"/>
              </a:rPr>
              <a:t>bonn-to-code.net</a:t>
            </a:r>
            <a:endParaRPr lang="en-US" sz="1400" b="1" noProof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3"/>
          <a:srcRect t="6755" r="16624" b="5673"/>
          <a:stretch>
            <a:fillRect/>
          </a:stretch>
        </p:blipFill>
        <p:spPr bwMode="auto">
          <a:xfrm>
            <a:off x="0" y="0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12"/>
          <p:cNvSpPr txBox="1">
            <a:spLocks noChangeArrowheads="1"/>
          </p:cNvSpPr>
          <p:nvPr userDrawn="1"/>
        </p:nvSpPr>
        <p:spPr bwMode="auto">
          <a:xfrm>
            <a:off x="7019925" y="188913"/>
            <a:ext cx="21240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400" b="1" noProof="0">
                <a:solidFill>
                  <a:schemeClr val="bg1"/>
                </a:solidFill>
                <a:latin typeface="Verdana" pitchFamily="34" charset="0"/>
              </a:rPr>
              <a:t>bonn-to-code.net</a:t>
            </a:r>
            <a:endParaRPr lang="en-US" sz="1400" b="1" noProof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 userDrawn="1"/>
        </p:nvSpPr>
        <p:spPr bwMode="auto">
          <a:xfrm>
            <a:off x="0" y="549275"/>
            <a:ext cx="9144000" cy="73025"/>
          </a:xfrm>
          <a:prstGeom prst="rect">
            <a:avLst/>
          </a:prstGeom>
          <a:gradFill rotWithShape="1">
            <a:gsLst>
              <a:gs pos="0">
                <a:srgbClr val="008000">
                  <a:gamma/>
                  <a:shade val="46275"/>
                  <a:invGamma/>
                </a:srgbClr>
              </a:gs>
              <a:gs pos="100000">
                <a:srgbClr val="008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88" y="692150"/>
            <a:ext cx="8785225" cy="950900"/>
          </a:xfrm>
        </p:spPr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1643050"/>
            <a:ext cx="8785225" cy="5214950"/>
          </a:xfrm>
        </p:spPr>
        <p:txBody>
          <a:bodyPr/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35669-46D8-470F-8CBD-A0C1EC590AFC}" type="slidenum">
              <a:rPr lang="de-DE" noProof="0" smtClean="0"/>
              <a:pPr>
                <a:defRPr/>
              </a:pPr>
              <a:t>‹Nr.›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24"/>
            <a:ext cx="7772400" cy="719133"/>
          </a:xfrm>
        </p:spPr>
        <p:txBody>
          <a:bodyPr anchor="t"/>
          <a:lstStyle>
            <a:lvl1pPr algn="ctr">
              <a:defRPr sz="3200" b="1" cap="none" baseline="0"/>
            </a:lvl1pPr>
          </a:lstStyle>
          <a:p>
            <a:r>
              <a:rPr lang="de-DE" noProof="0" smtClean="0"/>
              <a:t>Titelmasterformat durch Klicken bearbeiten</a:t>
            </a:r>
            <a:endParaRPr lang="de-DE" noProof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376B2-91D1-4864-B18F-170D9FBB30BA}" type="slidenum">
              <a:rPr lang="de-DE" noProof="0" smtClean="0"/>
              <a:pPr>
                <a:defRPr/>
              </a:pPr>
              <a:t>‹Nr.›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28775"/>
            <a:ext cx="4038600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038600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494EF-68C8-4151-925C-B72820D58082}" type="slidenum">
              <a:rPr lang="de-DE" noProof="0" smtClean="0"/>
              <a:pPr>
                <a:defRPr/>
              </a:pPr>
              <a:t>‹Nr.›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1ED91-2EDA-4345-9714-69E00E9A95CB}" type="slidenum">
              <a:rPr lang="de-DE" noProof="0" smtClean="0"/>
              <a:pPr>
                <a:defRPr/>
              </a:pPr>
              <a:t>‹Nr.›</a:t>
            </a:fld>
            <a:endParaRPr lang="de-DE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698EA-36FE-496C-B069-E9C8854D964E}" type="slidenum">
              <a:rPr lang="de-DE" noProof="0" smtClean="0"/>
              <a:pPr>
                <a:defRPr/>
              </a:pPr>
              <a:t>‹Nr.›</a:t>
            </a:fld>
            <a:endParaRPr lang="de-DE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/>
        </p:nvPicPr>
        <p:blipFill>
          <a:blip r:embed="rId8"/>
          <a:srcRect t="6755" r="16624" b="5673"/>
          <a:stretch>
            <a:fillRect/>
          </a:stretch>
        </p:blipFill>
        <p:spPr bwMode="auto">
          <a:xfrm>
            <a:off x="0" y="0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643050"/>
            <a:ext cx="8785225" cy="52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692150"/>
            <a:ext cx="8785225" cy="9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1043" name="Text Box 19"/>
          <p:cNvSpPr txBox="1">
            <a:spLocks noChangeArrowheads="1"/>
          </p:cNvSpPr>
          <p:nvPr/>
        </p:nvSpPr>
        <p:spPr bwMode="auto">
          <a:xfrm>
            <a:off x="7019925" y="188913"/>
            <a:ext cx="21240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400" b="1" noProof="0" smtClean="0">
                <a:solidFill>
                  <a:schemeClr val="bg1"/>
                </a:solidFill>
                <a:latin typeface="Verdana" pitchFamily="34" charset="0"/>
              </a:rPr>
              <a:t>bonn-to-code.net</a:t>
            </a:r>
            <a:endParaRPr lang="de-DE" sz="1400" b="1" noProof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549275"/>
            <a:ext cx="9144000" cy="73025"/>
          </a:xfrm>
          <a:prstGeom prst="rect">
            <a:avLst/>
          </a:prstGeom>
          <a:gradFill rotWithShape="1">
            <a:gsLst>
              <a:gs pos="0">
                <a:srgbClr val="008000">
                  <a:gamma/>
                  <a:shade val="46275"/>
                  <a:invGamma/>
                </a:srgbClr>
              </a:gs>
              <a:gs pos="100000">
                <a:srgbClr val="008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noProof="0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4025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E5376B2-91D1-4864-B18F-170D9FBB30BA}" type="slidenum">
              <a:rPr lang="de-DE" noProof="0" smtClean="0"/>
              <a:pPr>
                <a:defRPr/>
              </a:pPr>
              <a:t>‹Nr.›</a:t>
            </a:fld>
            <a:endParaRPr lang="de-DE" noProof="0"/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9"/>
          <a:srcRect t="6755" r="16624" b="5673"/>
          <a:stretch>
            <a:fillRect/>
          </a:stretch>
        </p:blipFill>
        <p:spPr bwMode="auto">
          <a:xfrm>
            <a:off x="0" y="0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7019925" y="188913"/>
            <a:ext cx="21240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400" b="1" noProof="0" smtClean="0">
                <a:solidFill>
                  <a:schemeClr val="bg1"/>
                </a:solidFill>
                <a:latin typeface="Verdana" pitchFamily="34" charset="0"/>
              </a:rPr>
              <a:t>bonn-to-code.net</a:t>
            </a:r>
            <a:endParaRPr lang="de-DE" sz="1400" b="1" noProof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0" y="549275"/>
            <a:ext cx="9144000" cy="73025"/>
          </a:xfrm>
          <a:prstGeom prst="rect">
            <a:avLst/>
          </a:prstGeom>
          <a:gradFill rotWithShape="1">
            <a:gsLst>
              <a:gs pos="0">
                <a:srgbClr val="008000">
                  <a:gamma/>
                  <a:shade val="46275"/>
                  <a:invGamma/>
                </a:srgbClr>
              </a:gs>
              <a:gs pos="100000">
                <a:srgbClr val="008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2" r:id="rId5"/>
    <p:sldLayoutId id="2147483783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9pPr>
    </p:titleStyle>
    <p:bodyStyle>
      <a:lvl1pPr marL="363538" indent="-363538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Wingdings" pitchFamily="2" charset="2"/>
        <a:buChar char="§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92175" indent="-349250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Wingdings" pitchFamily="2" charset="2"/>
        <a:buChar char="§"/>
        <a:defRPr sz="2800">
          <a:solidFill>
            <a:srgbClr val="000000"/>
          </a:solidFill>
          <a:latin typeface="+mn-lt"/>
        </a:defRPr>
      </a:lvl2pPr>
      <a:lvl3pPr marL="1344613" indent="-273050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Wingdings" pitchFamily="2" charset="2"/>
        <a:buChar char="§"/>
        <a:defRPr sz="2400">
          <a:solidFill>
            <a:srgbClr val="000000"/>
          </a:solidFill>
          <a:latin typeface="+mn-lt"/>
        </a:defRPr>
      </a:lvl3pPr>
      <a:lvl4pPr marL="1795463" indent="-271463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4pPr>
      <a:lvl5pPr marL="2236788" indent="-261938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5pPr>
      <a:lvl6pPr marL="2522538" indent="-266700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Franklin Gothic Medium" pitchFamily="34" charset="0"/>
        <a:buChar char="▪"/>
        <a:defRPr>
          <a:solidFill>
            <a:schemeClr val="tx1"/>
          </a:solidFill>
          <a:latin typeface="+mn-lt"/>
        </a:defRPr>
      </a:lvl6pPr>
      <a:lvl7pPr marL="2979738" indent="-266700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Franklin Gothic Medium" pitchFamily="34" charset="0"/>
        <a:buChar char="▪"/>
        <a:defRPr>
          <a:solidFill>
            <a:schemeClr val="tx1"/>
          </a:solidFill>
          <a:latin typeface="+mn-lt"/>
        </a:defRPr>
      </a:lvl7pPr>
      <a:lvl8pPr marL="3436938" indent="-266700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Franklin Gothic Medium" pitchFamily="34" charset="0"/>
        <a:buChar char="▪"/>
        <a:defRPr>
          <a:solidFill>
            <a:schemeClr val="tx1"/>
          </a:solidFill>
          <a:latin typeface="+mn-lt"/>
        </a:defRPr>
      </a:lvl8pPr>
      <a:lvl9pPr marL="3894138" indent="-266700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Franklin Gothic Medium" pitchFamily="34" charset="0"/>
        <a:buChar char="▪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jan-welker.de/" TargetMode="External"/><Relationship Id="rId2" Type="http://schemas.openxmlformats.org/officeDocument/2006/relationships/hyperlink" Target="mailto:info@jan-welker.d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xenocode.com/Products/Postbuild-for-NET/" TargetMode="External"/><Relationship Id="rId3" Type="http://schemas.openxmlformats.org/officeDocument/2006/relationships/hyperlink" Target="http://www.microsoft.com/downloads/details.aspx?familyid=30402623-93ca-479a-867c-04dc45164f5b&amp;displaylang=en" TargetMode="External"/><Relationship Id="rId7" Type="http://schemas.openxmlformats.org/officeDocument/2006/relationships/hyperlink" Target="http://www.preemptive.com/dotfuscator.html" TargetMode="External"/><Relationship Id="rId2" Type="http://schemas.openxmlformats.org/officeDocument/2006/relationships/hyperlink" Target="http://msdn.microsoft.com/en-us/library/system.reflection.emit.opcode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tnet-forum.de/KnowledgeBase/categories/221-erfahrungsberichte.aspx" TargetMode="External"/><Relationship Id="rId5" Type="http://schemas.openxmlformats.org/officeDocument/2006/relationships/hyperlink" Target="http://www.smartassembly.com/" TargetMode="External"/><Relationship Id="rId4" Type="http://schemas.openxmlformats.org/officeDocument/2006/relationships/hyperlink" Target="http://www.red-gate.com/products/reflector/" TargetMode="External"/><Relationship Id="rId9" Type="http://schemas.openxmlformats.org/officeDocument/2006/relationships/hyperlink" Target="http://www.remotesoft.com/salamander/protector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Rectangle 6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de-DE" dirty="0" err="1" smtClean="0"/>
              <a:t>Obfuscation</a:t>
            </a:r>
            <a:r>
              <a:rPr lang="de-DE" dirty="0" smtClean="0"/>
              <a:t> mit {smartassembly}</a:t>
            </a:r>
            <a:endParaRPr lang="en-US" dirty="0"/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54113" y="3635375"/>
            <a:ext cx="6835775" cy="14573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de-DE" dirty="0" smtClean="0">
                <a:solidFill>
                  <a:schemeClr val="tx1"/>
                </a:solidFill>
              </a:rPr>
              <a:t>27.01.2009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dirty="0" smtClean="0">
                <a:solidFill>
                  <a:schemeClr val="tx1"/>
                </a:solidFill>
              </a:rPr>
              <a:t>Jan Welker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107950" y="5951538"/>
            <a:ext cx="8893175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pPr algn="just" defTabSz="633413">
              <a:tabLst>
                <a:tab pos="722313" algn="l"/>
              </a:tabLst>
            </a:pPr>
            <a:r>
              <a:rPr lang="de-DE" sz="1400" i="1" dirty="0" err="1" smtClean="0">
                <a:latin typeface="Verdana" pitchFamily="34" charset="0"/>
              </a:rPr>
              <a:t>EMail</a:t>
            </a:r>
            <a:r>
              <a:rPr lang="de-DE" sz="1400" i="1" dirty="0" smtClean="0">
                <a:latin typeface="Verdana" pitchFamily="34" charset="0"/>
              </a:rPr>
              <a:t>:</a:t>
            </a:r>
            <a:r>
              <a:rPr lang="de-DE" sz="1400" b="1" dirty="0" smtClean="0">
                <a:latin typeface="Verdana" pitchFamily="34" charset="0"/>
              </a:rPr>
              <a:t>		</a:t>
            </a:r>
            <a:r>
              <a:rPr lang="de-DE" sz="1400" dirty="0" smtClean="0">
                <a:latin typeface="Verdana" pitchFamily="34" charset="0"/>
                <a:hlinkClick r:id="rId2"/>
              </a:rPr>
              <a:t>info@jan-welker.de</a:t>
            </a:r>
            <a:r>
              <a:rPr lang="de-DE" sz="1400" dirty="0" smtClean="0">
                <a:latin typeface="Verdana" pitchFamily="34" charset="0"/>
              </a:rPr>
              <a:t>	</a:t>
            </a:r>
            <a:endParaRPr lang="de-DE" sz="1400" dirty="0" smtClean="0">
              <a:solidFill>
                <a:schemeClr val="hlink"/>
              </a:solidFill>
              <a:latin typeface="Verdana" pitchFamily="34" charset="0"/>
            </a:endParaRPr>
          </a:p>
          <a:p>
            <a:pPr algn="just" defTabSz="633413">
              <a:tabLst>
                <a:tab pos="722313" algn="l"/>
              </a:tabLst>
            </a:pPr>
            <a:r>
              <a:rPr lang="de-DE" sz="1400" i="1" dirty="0" smtClean="0">
                <a:latin typeface="Verdana" pitchFamily="34" charset="0"/>
              </a:rPr>
              <a:t>Website:</a:t>
            </a:r>
            <a:r>
              <a:rPr lang="de-DE" sz="1400" dirty="0">
                <a:latin typeface="Verdana" pitchFamily="34" charset="0"/>
              </a:rPr>
              <a:t>	</a:t>
            </a:r>
            <a:r>
              <a:rPr lang="de-DE" sz="1400" dirty="0" smtClean="0">
                <a:latin typeface="Verdana" pitchFamily="34" charset="0"/>
                <a:hlinkClick r:id="rId3"/>
              </a:rPr>
              <a:t>http://blog.jan-welker.de</a:t>
            </a:r>
            <a:r>
              <a:rPr lang="de-DE" sz="1400" dirty="0" smtClean="0">
                <a:latin typeface="Verdana" pitchFamily="34" charset="0"/>
              </a:rPr>
              <a:t> </a:t>
            </a:r>
            <a:endParaRPr lang="en-US" sz="14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Alternativen zu {smartassembly}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Dotfuscator</a:t>
            </a:r>
            <a:endParaRPr lang="de-DE" dirty="0" smtClean="0"/>
          </a:p>
          <a:p>
            <a:pPr>
              <a:buNone/>
            </a:pPr>
            <a:r>
              <a:rPr lang="de-DE" sz="2400" dirty="0" smtClean="0"/>
              <a:t>	Light Version in Visual Studio Installation enthalten</a:t>
            </a:r>
            <a:br>
              <a:rPr lang="de-DE" sz="2400" dirty="0" smtClean="0"/>
            </a:br>
            <a:endParaRPr lang="de-DE" sz="2400" dirty="0" smtClean="0"/>
          </a:p>
          <a:p>
            <a:r>
              <a:rPr lang="de-DE" dirty="0" err="1" smtClean="0"/>
              <a:t>Xenocode</a:t>
            </a:r>
            <a:r>
              <a:rPr lang="de-DE" dirty="0" smtClean="0"/>
              <a:t> </a:t>
            </a:r>
            <a:r>
              <a:rPr lang="de-DE" dirty="0" err="1" smtClean="0"/>
              <a:t>Postbuild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.NET</a:t>
            </a:r>
            <a:br>
              <a:rPr lang="de-DE" dirty="0" smtClean="0"/>
            </a:br>
            <a:r>
              <a:rPr lang="de-DE" sz="2400" dirty="0" smtClean="0"/>
              <a:t>verfälscht auch die </a:t>
            </a:r>
            <a:r>
              <a:rPr lang="de-DE" sz="2400" dirty="0" err="1" smtClean="0"/>
              <a:t>Meta</a:t>
            </a:r>
            <a:r>
              <a:rPr lang="de-DE" sz="2400" dirty="0" smtClean="0"/>
              <a:t> Daten </a:t>
            </a:r>
            <a:r>
              <a:rPr lang="de-DE" sz="2400" dirty="0" smtClean="0">
                <a:sym typeface="Wingdings" pitchFamily="2" charset="2"/>
              </a:rPr>
              <a:t> kann nicht mit ildasm.exe oder </a:t>
            </a:r>
            <a:r>
              <a:rPr lang="de-DE" sz="2400" dirty="0" err="1" smtClean="0">
                <a:sym typeface="Wingdings" pitchFamily="2" charset="2"/>
              </a:rPr>
              <a:t>Reflector</a:t>
            </a:r>
            <a:r>
              <a:rPr lang="de-DE" sz="2400" dirty="0" smtClean="0">
                <a:sym typeface="Wingdings" pitchFamily="2" charset="2"/>
              </a:rPr>
              <a:t> geöffnet werden</a:t>
            </a:r>
            <a:br>
              <a:rPr lang="de-DE" sz="2400" dirty="0" smtClean="0">
                <a:sym typeface="Wingdings" pitchFamily="2" charset="2"/>
              </a:rPr>
            </a:br>
            <a:endParaRPr lang="de-DE" sz="2400" dirty="0" smtClean="0"/>
          </a:p>
          <a:p>
            <a:r>
              <a:rPr lang="de-DE" dirty="0" smtClean="0"/>
              <a:t>Salamander .NET </a:t>
            </a:r>
            <a:r>
              <a:rPr lang="de-DE" dirty="0" err="1" smtClean="0"/>
              <a:t>Protector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2400" dirty="0" smtClean="0"/>
              <a:t>Erzeugt pseudo-native-Code jeder Decompiler soll chancenlos sein (Herstellerangabe)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Weiterführende Links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388" y="1643050"/>
            <a:ext cx="8785225" cy="5214950"/>
          </a:xfrm>
        </p:spPr>
        <p:txBody>
          <a:bodyPr/>
          <a:lstStyle/>
          <a:p>
            <a:r>
              <a:rPr lang="de-DE" sz="1400" dirty="0" smtClean="0"/>
              <a:t>IL </a:t>
            </a:r>
            <a:r>
              <a:rPr lang="de-DE" sz="1400" dirty="0" err="1" smtClean="0"/>
              <a:t>OpCodes</a:t>
            </a:r>
            <a:r>
              <a:rPr lang="de-DE" sz="1400" dirty="0" smtClean="0"/>
              <a:t>: </a:t>
            </a:r>
            <a:r>
              <a:rPr lang="de-DE" sz="1400" dirty="0" smtClean="0">
                <a:hlinkClick r:id="rId2"/>
              </a:rPr>
              <a:t>http://msdn.microsoft.com/en-us/library/system.reflection.emit.opcode.aspx</a:t>
            </a:r>
            <a:endParaRPr lang="de-DE" sz="1400" dirty="0" smtClean="0"/>
          </a:p>
          <a:p>
            <a:r>
              <a:rPr lang="de-DE" sz="1400" dirty="0" smtClean="0">
                <a:sym typeface="Wingdings" pitchFamily="2" charset="2"/>
              </a:rPr>
              <a:t>VS 2008 SDK: </a:t>
            </a:r>
            <a:r>
              <a:rPr lang="de-DE" sz="1400" dirty="0" smtClean="0">
                <a:sym typeface="Wingdings" pitchFamily="2" charset="2"/>
                <a:hlinkClick r:id="rId3"/>
              </a:rPr>
              <a:t>http://www.microsoft.com/downloads/details.aspx?familyid=30402623-93ca-479a-867c-04dc45164f5b&amp;displaylang=en</a:t>
            </a:r>
            <a:r>
              <a:rPr lang="de-DE" sz="1400" dirty="0" smtClean="0">
                <a:sym typeface="Wingdings" pitchFamily="2" charset="2"/>
              </a:rPr>
              <a:t> </a:t>
            </a:r>
          </a:p>
          <a:p>
            <a:r>
              <a:rPr lang="de-DE" sz="1400" dirty="0" err="1" smtClean="0">
                <a:sym typeface="Wingdings" pitchFamily="2" charset="2"/>
              </a:rPr>
              <a:t>Red</a:t>
            </a:r>
            <a:r>
              <a:rPr lang="de-DE" sz="1400" dirty="0" smtClean="0">
                <a:sym typeface="Wingdings" pitchFamily="2" charset="2"/>
              </a:rPr>
              <a:t> </a:t>
            </a:r>
            <a:r>
              <a:rPr lang="de-DE" sz="1400" dirty="0" err="1" smtClean="0">
                <a:sym typeface="Wingdings" pitchFamily="2" charset="2"/>
              </a:rPr>
              <a:t>Gate‘s</a:t>
            </a:r>
            <a:r>
              <a:rPr lang="de-DE" sz="1400" dirty="0" smtClean="0">
                <a:sym typeface="Wingdings" pitchFamily="2" charset="2"/>
              </a:rPr>
              <a:t> </a:t>
            </a:r>
            <a:r>
              <a:rPr lang="de-DE" sz="1400" dirty="0" err="1" smtClean="0">
                <a:sym typeface="Wingdings" pitchFamily="2" charset="2"/>
              </a:rPr>
              <a:t>Reflector</a:t>
            </a:r>
            <a:r>
              <a:rPr lang="de-DE" sz="1400" dirty="0" smtClean="0">
                <a:sym typeface="Wingdings" pitchFamily="2" charset="2"/>
              </a:rPr>
              <a:t>: </a:t>
            </a:r>
            <a:r>
              <a:rPr lang="de-DE" sz="1400" dirty="0" smtClean="0">
                <a:sym typeface="Wingdings" pitchFamily="2" charset="2"/>
                <a:hlinkClick r:id="rId4"/>
              </a:rPr>
              <a:t>http://www.red-gate.com/products/reflector/</a:t>
            </a:r>
            <a:endParaRPr lang="de-DE" sz="1400" dirty="0" smtClean="0">
              <a:sym typeface="Wingdings" pitchFamily="2" charset="2"/>
            </a:endParaRPr>
          </a:p>
          <a:p>
            <a:r>
              <a:rPr lang="de-DE" sz="1400" dirty="0" smtClean="0">
                <a:sym typeface="Wingdings" pitchFamily="2" charset="2"/>
              </a:rPr>
              <a:t>{smartassembly}: </a:t>
            </a:r>
            <a:r>
              <a:rPr lang="de-DE" sz="1400" dirty="0" smtClean="0">
                <a:sym typeface="Wingdings" pitchFamily="2" charset="2"/>
                <a:hlinkClick r:id="rId5"/>
              </a:rPr>
              <a:t>http://www.smartassembly.com/</a:t>
            </a:r>
            <a:endParaRPr lang="de-DE" sz="1400" dirty="0" smtClean="0">
              <a:sym typeface="Wingdings" pitchFamily="2" charset="2"/>
            </a:endParaRPr>
          </a:p>
          <a:p>
            <a:r>
              <a:rPr lang="de-DE" sz="1400" dirty="0" err="1" smtClean="0">
                <a:sym typeface="Wingdings" pitchFamily="2" charset="2"/>
              </a:rPr>
              <a:t>Erfahrungsberiche</a:t>
            </a:r>
            <a:r>
              <a:rPr lang="de-DE" sz="1400" dirty="0" smtClean="0">
                <a:sym typeface="Wingdings" pitchFamily="2" charset="2"/>
              </a:rPr>
              <a:t> zu {smartassembly}: </a:t>
            </a:r>
            <a:r>
              <a:rPr lang="de-DE" sz="1400" dirty="0" smtClean="0">
                <a:sym typeface="Wingdings" pitchFamily="2" charset="2"/>
                <a:hlinkClick r:id="rId6"/>
              </a:rPr>
              <a:t>http://dotnet-forum.de/KnowledgeBase/categories/221-erfahrungsberichte.aspx</a:t>
            </a:r>
            <a:endParaRPr lang="de-DE" sz="1400" dirty="0" smtClean="0">
              <a:sym typeface="Wingdings" pitchFamily="2" charset="2"/>
            </a:endParaRPr>
          </a:p>
          <a:p>
            <a:r>
              <a:rPr lang="de-DE" sz="1400" dirty="0" err="1" smtClean="0">
                <a:sym typeface="Wingdings" pitchFamily="2" charset="2"/>
              </a:rPr>
              <a:t>Dotfuscator</a:t>
            </a:r>
            <a:r>
              <a:rPr lang="de-DE" sz="1400" dirty="0" smtClean="0">
                <a:sym typeface="Wingdings" pitchFamily="2" charset="2"/>
              </a:rPr>
              <a:t>: </a:t>
            </a:r>
            <a:r>
              <a:rPr lang="de-DE" sz="1400" dirty="0" smtClean="0">
                <a:sym typeface="Wingdings" pitchFamily="2" charset="2"/>
                <a:hlinkClick r:id="rId7"/>
              </a:rPr>
              <a:t>http://www.preemptive.com/dotfuscator.html</a:t>
            </a:r>
            <a:r>
              <a:rPr lang="de-DE" sz="1400" dirty="0" smtClean="0">
                <a:sym typeface="Wingdings" pitchFamily="2" charset="2"/>
              </a:rPr>
              <a:t> </a:t>
            </a:r>
          </a:p>
          <a:p>
            <a:r>
              <a:rPr lang="de-DE" sz="1400" dirty="0" err="1" smtClean="0">
                <a:sym typeface="Wingdings" pitchFamily="2" charset="2"/>
              </a:rPr>
              <a:t>Xenocode</a:t>
            </a:r>
            <a:r>
              <a:rPr lang="de-DE" sz="1400" dirty="0" smtClean="0">
                <a:sym typeface="Wingdings" pitchFamily="2" charset="2"/>
              </a:rPr>
              <a:t> </a:t>
            </a:r>
            <a:r>
              <a:rPr lang="de-DE" sz="1400" dirty="0" err="1" smtClean="0">
                <a:sym typeface="Wingdings" pitchFamily="2" charset="2"/>
              </a:rPr>
              <a:t>Postbuild</a:t>
            </a:r>
            <a:r>
              <a:rPr lang="de-DE" sz="1400" dirty="0" smtClean="0">
                <a:sym typeface="Wingdings" pitchFamily="2" charset="2"/>
              </a:rPr>
              <a:t> </a:t>
            </a:r>
            <a:r>
              <a:rPr lang="de-DE" sz="1400" dirty="0" err="1" smtClean="0">
                <a:sym typeface="Wingdings" pitchFamily="2" charset="2"/>
              </a:rPr>
              <a:t>for</a:t>
            </a:r>
            <a:r>
              <a:rPr lang="de-DE" sz="1400" dirty="0" smtClean="0">
                <a:sym typeface="Wingdings" pitchFamily="2" charset="2"/>
              </a:rPr>
              <a:t> .NET: </a:t>
            </a:r>
            <a:r>
              <a:rPr lang="de-DE" sz="1400" dirty="0" smtClean="0">
                <a:sym typeface="Wingdings" pitchFamily="2" charset="2"/>
                <a:hlinkClick r:id="rId8"/>
              </a:rPr>
              <a:t>http://www.xenocode.com/Products/Postbuild-for-NET/</a:t>
            </a:r>
            <a:r>
              <a:rPr lang="de-DE" sz="1400" dirty="0" smtClean="0">
                <a:sym typeface="Wingdings" pitchFamily="2" charset="2"/>
              </a:rPr>
              <a:t> </a:t>
            </a:r>
          </a:p>
          <a:p>
            <a:r>
              <a:rPr lang="de-DE" sz="1400" dirty="0" smtClean="0">
                <a:sym typeface="Wingdings" pitchFamily="2" charset="2"/>
              </a:rPr>
              <a:t>Salamander .net </a:t>
            </a:r>
            <a:r>
              <a:rPr lang="de-DE" sz="1400" dirty="0" err="1" smtClean="0">
                <a:sym typeface="Wingdings" pitchFamily="2" charset="2"/>
              </a:rPr>
              <a:t>protector</a:t>
            </a:r>
            <a:r>
              <a:rPr lang="de-DE" sz="1400" dirty="0" smtClean="0">
                <a:sym typeface="Wingdings" pitchFamily="2" charset="2"/>
              </a:rPr>
              <a:t>: </a:t>
            </a:r>
            <a:r>
              <a:rPr lang="de-DE" sz="1400" dirty="0" smtClean="0">
                <a:sym typeface="Wingdings" pitchFamily="2" charset="2"/>
                <a:hlinkClick r:id="rId9"/>
              </a:rPr>
              <a:t>http://www.remotesoft.com/salamander/protector.html</a:t>
            </a:r>
            <a:r>
              <a:rPr lang="de-DE" sz="1400" dirty="0" smtClean="0">
                <a:sym typeface="Wingdings" pitchFamily="2" charset="2"/>
              </a:rPr>
              <a:t> </a:t>
            </a:r>
          </a:p>
          <a:p>
            <a:endParaRPr lang="de-DE" sz="1400" dirty="0" smtClean="0">
              <a:sym typeface="Wingdings" pitchFamily="2" charset="2"/>
            </a:endParaRPr>
          </a:p>
          <a:p>
            <a:endParaRPr lang="de-DE" sz="1400" dirty="0" smtClean="0">
              <a:sym typeface="Wingdings" pitchFamily="2" charset="2"/>
            </a:endParaRPr>
          </a:p>
          <a:p>
            <a:endParaRPr lang="de-DE" sz="1400" dirty="0" smtClean="0">
              <a:sym typeface="Wingdings" pitchFamily="2" charset="2"/>
            </a:endParaRPr>
          </a:p>
          <a:p>
            <a:endParaRPr lang="de-DE" sz="1400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Grundlagen</a:t>
            </a:r>
            <a:endParaRPr lang="de-DE" dirty="0"/>
          </a:p>
        </p:txBody>
      </p:sp>
      <p:sp>
        <p:nvSpPr>
          <p:cNvPr id="5" name="Flussdiagramm: Alternativer Prozess 4"/>
          <p:cNvSpPr/>
          <p:nvPr/>
        </p:nvSpPr>
        <p:spPr>
          <a:xfrm>
            <a:off x="2561821" y="1785926"/>
            <a:ext cx="1861277" cy="478849"/>
          </a:xfrm>
          <a:prstGeom prst="flowChartAlternate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C# Quellcode</a:t>
            </a:r>
            <a:endParaRPr lang="de-DE" sz="1600" dirty="0"/>
          </a:p>
        </p:txBody>
      </p:sp>
      <p:sp>
        <p:nvSpPr>
          <p:cNvPr id="6" name="Flussdiagramm: Alternativer Prozess 5"/>
          <p:cNvSpPr/>
          <p:nvPr/>
        </p:nvSpPr>
        <p:spPr>
          <a:xfrm>
            <a:off x="2561821" y="2455962"/>
            <a:ext cx="1861277" cy="478849"/>
          </a:xfrm>
          <a:prstGeom prst="flowChartAlternate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C# Compiler</a:t>
            </a:r>
            <a:endParaRPr lang="de-DE" sz="1600" dirty="0"/>
          </a:p>
        </p:txBody>
      </p:sp>
      <p:sp>
        <p:nvSpPr>
          <p:cNvPr id="7" name="Flussdiagramm: Alternativer Prozess 6"/>
          <p:cNvSpPr/>
          <p:nvPr/>
        </p:nvSpPr>
        <p:spPr>
          <a:xfrm>
            <a:off x="2561821" y="3125998"/>
            <a:ext cx="3945906" cy="803068"/>
          </a:xfrm>
          <a:prstGeom prst="flowChartAlternate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MSIL – managed Code</a:t>
            </a:r>
            <a:br>
              <a:rPr lang="de-DE" sz="1600" dirty="0" smtClean="0"/>
            </a:br>
            <a:r>
              <a:rPr lang="de-DE" sz="1600" dirty="0" smtClean="0"/>
              <a:t>(Microsoft Intermediate Language)</a:t>
            </a:r>
          </a:p>
          <a:p>
            <a:pPr algn="ctr"/>
            <a:r>
              <a:rPr lang="de-DE" sz="1600" dirty="0" smtClean="0"/>
              <a:t>Managed Code</a:t>
            </a:r>
            <a:endParaRPr lang="de-DE" sz="1600" dirty="0"/>
          </a:p>
        </p:txBody>
      </p:sp>
      <p:sp>
        <p:nvSpPr>
          <p:cNvPr id="8" name="Flussdiagramm: Alternativer Prozess 7"/>
          <p:cNvSpPr/>
          <p:nvPr/>
        </p:nvSpPr>
        <p:spPr>
          <a:xfrm>
            <a:off x="2571736" y="4143380"/>
            <a:ext cx="3945906" cy="775975"/>
          </a:xfrm>
          <a:prstGeom prst="flowChartAlternate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JIT</a:t>
            </a:r>
            <a:br>
              <a:rPr lang="de-DE" sz="1600" dirty="0" smtClean="0"/>
            </a:br>
            <a:r>
              <a:rPr lang="de-DE" sz="1600" dirty="0" smtClean="0"/>
              <a:t>(Just in Time Compiler)</a:t>
            </a:r>
          </a:p>
          <a:p>
            <a:pPr algn="ctr"/>
            <a:r>
              <a:rPr lang="de-DE" sz="1600" dirty="0" smtClean="0"/>
              <a:t>Teil der CLR</a:t>
            </a:r>
            <a:endParaRPr lang="de-DE" sz="1600" dirty="0"/>
          </a:p>
        </p:txBody>
      </p:sp>
      <p:sp>
        <p:nvSpPr>
          <p:cNvPr id="10" name="Flussdiagramm: Alternativer Prozess 9"/>
          <p:cNvSpPr/>
          <p:nvPr/>
        </p:nvSpPr>
        <p:spPr>
          <a:xfrm>
            <a:off x="179388" y="6164837"/>
            <a:ext cx="8785225" cy="478849"/>
          </a:xfrm>
          <a:prstGeom prst="flowChartAlternateProces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CPU</a:t>
            </a:r>
            <a:endParaRPr lang="de-DE" sz="1400" dirty="0"/>
          </a:p>
        </p:txBody>
      </p:sp>
      <p:sp>
        <p:nvSpPr>
          <p:cNvPr id="11" name="Flussdiagramm: Alternativer Prozess 10"/>
          <p:cNvSpPr/>
          <p:nvPr/>
        </p:nvSpPr>
        <p:spPr>
          <a:xfrm>
            <a:off x="179388" y="5136105"/>
            <a:ext cx="8785225" cy="837545"/>
          </a:xfrm>
          <a:prstGeom prst="flowChartAlternateProces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Maschinencode</a:t>
            </a:r>
            <a:br>
              <a:rPr lang="de-DE" dirty="0" smtClean="0"/>
            </a:br>
            <a:r>
              <a:rPr lang="de-DE" dirty="0" smtClean="0"/>
              <a:t>Unmanaged oder Native Code</a:t>
            </a:r>
            <a:endParaRPr lang="de-DE" sz="1400" dirty="0"/>
          </a:p>
        </p:txBody>
      </p:sp>
      <p:sp>
        <p:nvSpPr>
          <p:cNvPr id="12" name="Flussdiagramm: Alternativer Prozess 11"/>
          <p:cNvSpPr/>
          <p:nvPr/>
        </p:nvSpPr>
        <p:spPr>
          <a:xfrm>
            <a:off x="4646452" y="1785926"/>
            <a:ext cx="1861277" cy="478849"/>
          </a:xfrm>
          <a:prstGeom prst="flowChartAlternate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VB.Net Quellcode</a:t>
            </a:r>
            <a:endParaRPr lang="de-DE" sz="1600" dirty="0"/>
          </a:p>
        </p:txBody>
      </p:sp>
      <p:sp>
        <p:nvSpPr>
          <p:cNvPr id="13" name="Flussdiagramm: Alternativer Prozess 12"/>
          <p:cNvSpPr/>
          <p:nvPr/>
        </p:nvSpPr>
        <p:spPr>
          <a:xfrm>
            <a:off x="4646452" y="2455962"/>
            <a:ext cx="1861277" cy="478849"/>
          </a:xfrm>
          <a:prstGeom prst="flowChartAlternate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VB.Net Compiler</a:t>
            </a:r>
            <a:endParaRPr lang="de-DE" sz="1600" dirty="0"/>
          </a:p>
        </p:txBody>
      </p:sp>
      <p:sp>
        <p:nvSpPr>
          <p:cNvPr id="14" name="Flussdiagramm: Alternativer Prozess 13"/>
          <p:cNvSpPr/>
          <p:nvPr/>
        </p:nvSpPr>
        <p:spPr>
          <a:xfrm>
            <a:off x="6879983" y="1785926"/>
            <a:ext cx="1861277" cy="478849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Nicht-.NET Sprache</a:t>
            </a:r>
            <a:endParaRPr lang="de-DE" sz="1600" dirty="0"/>
          </a:p>
        </p:txBody>
      </p:sp>
      <p:sp>
        <p:nvSpPr>
          <p:cNvPr id="15" name="Flussdiagramm: Alternativer Prozess 14"/>
          <p:cNvSpPr/>
          <p:nvPr/>
        </p:nvSpPr>
        <p:spPr>
          <a:xfrm>
            <a:off x="6879983" y="2455962"/>
            <a:ext cx="1861277" cy="478849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Compiler</a:t>
            </a:r>
            <a:endParaRPr lang="de-DE" sz="1600" dirty="0"/>
          </a:p>
        </p:txBody>
      </p:sp>
      <p:sp>
        <p:nvSpPr>
          <p:cNvPr id="16" name="Pfeil nach unten 15"/>
          <p:cNvSpPr/>
          <p:nvPr/>
        </p:nvSpPr>
        <p:spPr>
          <a:xfrm>
            <a:off x="3380783" y="2288453"/>
            <a:ext cx="297804" cy="167509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17" name="Pfeil nach unten 16"/>
          <p:cNvSpPr/>
          <p:nvPr/>
        </p:nvSpPr>
        <p:spPr>
          <a:xfrm>
            <a:off x="3380783" y="2949980"/>
            <a:ext cx="297804" cy="167509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19" name="Pfeil nach unten 18"/>
          <p:cNvSpPr/>
          <p:nvPr/>
        </p:nvSpPr>
        <p:spPr>
          <a:xfrm>
            <a:off x="7624494" y="2949980"/>
            <a:ext cx="297804" cy="2186125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Pfeil nach unten 19"/>
          <p:cNvSpPr/>
          <p:nvPr/>
        </p:nvSpPr>
        <p:spPr>
          <a:xfrm>
            <a:off x="5390962" y="2288453"/>
            <a:ext cx="297804" cy="167509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21" name="Pfeil nach unten 20"/>
          <p:cNvSpPr/>
          <p:nvPr/>
        </p:nvSpPr>
        <p:spPr>
          <a:xfrm>
            <a:off x="5390962" y="2945195"/>
            <a:ext cx="297804" cy="167509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22" name="Pfeil nach unten 21"/>
          <p:cNvSpPr/>
          <p:nvPr/>
        </p:nvSpPr>
        <p:spPr>
          <a:xfrm>
            <a:off x="4357686" y="3941766"/>
            <a:ext cx="297804" cy="167509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24" name="Pfeil nach unten 23"/>
          <p:cNvSpPr/>
          <p:nvPr/>
        </p:nvSpPr>
        <p:spPr>
          <a:xfrm>
            <a:off x="4348647" y="4968597"/>
            <a:ext cx="297804" cy="167509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Flussdiagramm: Alternativer Prozess 24"/>
          <p:cNvSpPr/>
          <p:nvPr/>
        </p:nvSpPr>
        <p:spPr>
          <a:xfrm>
            <a:off x="253839" y="3796033"/>
            <a:ext cx="1861277" cy="478849"/>
          </a:xfrm>
          <a:prstGeom prst="flowChartAlternate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Ngen.exe</a:t>
            </a:r>
            <a:endParaRPr lang="de-DE" sz="1600" dirty="0"/>
          </a:p>
        </p:txBody>
      </p:sp>
      <p:sp>
        <p:nvSpPr>
          <p:cNvPr id="26" name="Rechteckiger Pfeil 25"/>
          <p:cNvSpPr/>
          <p:nvPr/>
        </p:nvSpPr>
        <p:spPr>
          <a:xfrm rot="5400000" flipV="1">
            <a:off x="1533745" y="2758113"/>
            <a:ext cx="492684" cy="1563473"/>
          </a:xfrm>
          <a:prstGeom prst="ben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solidFill>
                <a:schemeClr val="tx1"/>
              </a:solidFill>
            </a:endParaRPr>
          </a:p>
        </p:txBody>
      </p:sp>
      <p:sp>
        <p:nvSpPr>
          <p:cNvPr id="27" name="Pfeil nach unten 26"/>
          <p:cNvSpPr/>
          <p:nvPr/>
        </p:nvSpPr>
        <p:spPr>
          <a:xfrm>
            <a:off x="998350" y="4290052"/>
            <a:ext cx="297804" cy="846054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Pfeil nach unten 27"/>
          <p:cNvSpPr/>
          <p:nvPr/>
        </p:nvSpPr>
        <p:spPr>
          <a:xfrm>
            <a:off x="7624494" y="2279944"/>
            <a:ext cx="297804" cy="167509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29" name="Textfeld 28"/>
          <p:cNvSpPr txBox="1"/>
          <p:nvPr/>
        </p:nvSpPr>
        <p:spPr>
          <a:xfrm>
            <a:off x="774997" y="5136105"/>
            <a:ext cx="744511" cy="288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Datei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4199745" y="5136105"/>
            <a:ext cx="818962" cy="288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RAM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7401140" y="5136105"/>
            <a:ext cx="818962" cy="288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Datei</a:t>
            </a:r>
            <a:endParaRPr lang="de-DE" dirty="0"/>
          </a:p>
        </p:txBody>
      </p:sp>
      <p:sp>
        <p:nvSpPr>
          <p:cNvPr id="32" name="Pfeil nach unten 31"/>
          <p:cNvSpPr/>
          <p:nvPr/>
        </p:nvSpPr>
        <p:spPr>
          <a:xfrm>
            <a:off x="4362843" y="5975744"/>
            <a:ext cx="297804" cy="167509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DEMO - Erzeugen </a:t>
            </a:r>
            <a:r>
              <a:rPr lang="de-DE" dirty="0" smtClean="0"/>
              <a:t>von IL Code mit ildasm.exe (aus Visual Studio SDK)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Aufruf: </a:t>
            </a:r>
          </a:p>
          <a:p>
            <a:pPr>
              <a:buNone/>
            </a:pP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de-DE" sz="1800" dirty="0" smtClean="0">
                <a:latin typeface="Courier New" pitchFamily="49" charset="0"/>
                <a:cs typeface="Courier New" pitchFamily="49" charset="0"/>
              </a:rPr>
            </a:br>
            <a:r>
              <a:rPr lang="de-DE" sz="1800" dirty="0" smtClean="0">
                <a:latin typeface="Courier New" pitchFamily="49" charset="0"/>
                <a:cs typeface="Courier New" pitchFamily="49" charset="0"/>
              </a:rPr>
              <a:t>ildasm.exe ObfuscationDemo.exe /</a:t>
            </a:r>
            <a:r>
              <a:rPr lang="de-DE" sz="1800" dirty="0" err="1" smtClean="0">
                <a:latin typeface="Courier New" pitchFamily="49" charset="0"/>
                <a:cs typeface="Courier New" pitchFamily="49" charset="0"/>
              </a:rPr>
              <a:t>output:ObfuscationDemo.il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Die Ausgabe ist eine für den Menschen lesbare ASCII Datei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C# vs. IL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5720" y="2000240"/>
            <a:ext cx="3535355" cy="1714512"/>
          </a:xfrm>
        </p:spPr>
        <p:txBody>
          <a:bodyPr/>
          <a:lstStyle/>
          <a:p>
            <a:pPr>
              <a:buNone/>
            </a:pPr>
            <a:r>
              <a:rPr lang="en-US" sz="1400" dirty="0" smtClean="0"/>
              <a:t>private static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CalculateSum</a:t>
            </a:r>
            <a:r>
              <a:rPr lang="en-US" sz="1400" dirty="0" smtClean="0"/>
              <a:t>(</a:t>
            </a:r>
            <a:r>
              <a:rPr lang="en-US" sz="1400" dirty="0" err="1" smtClean="0"/>
              <a:t>int</a:t>
            </a:r>
            <a:r>
              <a:rPr lang="en-US" sz="1400" dirty="0" smtClean="0"/>
              <a:t> a, </a:t>
            </a:r>
            <a:r>
              <a:rPr lang="en-US" sz="1400" dirty="0" err="1" smtClean="0"/>
              <a:t>int</a:t>
            </a:r>
            <a:r>
              <a:rPr lang="en-US" sz="1400" dirty="0" smtClean="0"/>
              <a:t> b)</a:t>
            </a:r>
          </a:p>
          <a:p>
            <a:pPr>
              <a:buNone/>
            </a:pPr>
            <a:r>
              <a:rPr lang="en-US" sz="1400" dirty="0" smtClean="0"/>
              <a:t>{</a:t>
            </a:r>
          </a:p>
          <a:p>
            <a:pPr>
              <a:buNone/>
            </a:pPr>
            <a:r>
              <a:rPr lang="en-US" sz="1400" dirty="0" smtClean="0"/>
              <a:t>    return a + b + 43;</a:t>
            </a:r>
          </a:p>
          <a:p>
            <a:pPr>
              <a:buNone/>
            </a:pPr>
            <a:r>
              <a:rPr lang="en-US" sz="1400" dirty="0" smtClean="0"/>
              <a:t>}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</a:t>
            </a:r>
            <a:endParaRPr lang="en-US" sz="1000" dirty="0" smtClean="0"/>
          </a:p>
        </p:txBody>
      </p:sp>
      <p:sp>
        <p:nvSpPr>
          <p:cNvPr id="6" name="Textfeld 5"/>
          <p:cNvSpPr txBox="1"/>
          <p:nvPr/>
        </p:nvSpPr>
        <p:spPr>
          <a:xfrm>
            <a:off x="4500562" y="2000240"/>
            <a:ext cx="428628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 smtClean="0"/>
              <a:t>.method </a:t>
            </a:r>
            <a:r>
              <a:rPr lang="en-US" sz="1400" b="1" dirty="0" smtClean="0">
                <a:solidFill>
                  <a:srgbClr val="FF0000"/>
                </a:solidFill>
              </a:rPr>
              <a:t>private</a:t>
            </a:r>
            <a:r>
              <a:rPr lang="en-US" sz="1400" dirty="0" smtClean="0"/>
              <a:t> </a:t>
            </a:r>
            <a:r>
              <a:rPr lang="en-US" sz="1400" dirty="0" err="1" smtClean="0"/>
              <a:t>hidebysig</a:t>
            </a:r>
            <a:r>
              <a:rPr lang="en-US" sz="1400" b="1" dirty="0" smtClean="0">
                <a:solidFill>
                  <a:srgbClr val="FF0000"/>
                </a:solidFill>
              </a:rPr>
              <a:t> static int32</a:t>
            </a:r>
            <a:r>
              <a:rPr lang="en-US" sz="1400" dirty="0" smtClean="0"/>
              <a:t> </a:t>
            </a:r>
          </a:p>
          <a:p>
            <a:pPr>
              <a:buNone/>
            </a:pPr>
            <a:r>
              <a:rPr lang="en-US" sz="1400" dirty="0" smtClean="0"/>
              <a:t>          </a:t>
            </a:r>
            <a:r>
              <a:rPr lang="en-US" sz="1400" b="1" dirty="0" err="1" smtClean="0">
                <a:solidFill>
                  <a:srgbClr val="FF0000"/>
                </a:solidFill>
              </a:rPr>
              <a:t>CalculateSum</a:t>
            </a:r>
            <a:r>
              <a:rPr lang="en-US" sz="1400" b="1" dirty="0" smtClean="0">
                <a:solidFill>
                  <a:srgbClr val="FF0000"/>
                </a:solidFill>
              </a:rPr>
              <a:t>(int32 a, int32 b)</a:t>
            </a:r>
            <a:r>
              <a:rPr lang="en-US" sz="1400" dirty="0" smtClean="0"/>
              <a:t> </a:t>
            </a:r>
            <a:r>
              <a:rPr lang="en-US" sz="1400" dirty="0" err="1" smtClean="0"/>
              <a:t>cil</a:t>
            </a:r>
            <a:r>
              <a:rPr lang="en-US" sz="1400" dirty="0" smtClean="0"/>
              <a:t> managed</a:t>
            </a:r>
          </a:p>
          <a:p>
            <a:pPr>
              <a:buNone/>
            </a:pPr>
            <a:r>
              <a:rPr lang="en-US" sz="1400" dirty="0" smtClean="0"/>
              <a:t>  {</a:t>
            </a:r>
          </a:p>
          <a:p>
            <a:pPr>
              <a:buNone/>
            </a:pPr>
            <a:r>
              <a:rPr lang="en-US" sz="1400" dirty="0" smtClean="0"/>
              <a:t>    // Code size       12 (0xc)</a:t>
            </a:r>
          </a:p>
          <a:p>
            <a:pPr>
              <a:buNone/>
            </a:pPr>
            <a:r>
              <a:rPr lang="en-US" sz="1400" dirty="0" smtClean="0"/>
              <a:t>    .</a:t>
            </a:r>
            <a:r>
              <a:rPr lang="en-US" sz="1400" dirty="0" err="1" smtClean="0"/>
              <a:t>maxstack</a:t>
            </a:r>
            <a:r>
              <a:rPr lang="en-US" sz="1400" dirty="0" smtClean="0"/>
              <a:t>  2</a:t>
            </a:r>
          </a:p>
          <a:p>
            <a:pPr>
              <a:buNone/>
            </a:pPr>
            <a:r>
              <a:rPr lang="en-US" sz="1400" dirty="0" smtClean="0"/>
              <a:t>    .locals init ([0] int32 CS$1$0000)</a:t>
            </a:r>
          </a:p>
          <a:p>
            <a:pPr>
              <a:buNone/>
            </a:pPr>
            <a:r>
              <a:rPr lang="en-US" sz="1400" dirty="0" smtClean="0"/>
              <a:t>    IL_0000:  </a:t>
            </a:r>
            <a:r>
              <a:rPr lang="en-US" sz="1400" dirty="0" err="1" smtClean="0"/>
              <a:t>nop</a:t>
            </a:r>
            <a:r>
              <a:rPr lang="en-US" sz="1400" dirty="0" smtClean="0"/>
              <a:t>	  </a:t>
            </a:r>
            <a:r>
              <a:rPr lang="en-US" sz="1400" b="1" dirty="0" smtClean="0">
                <a:solidFill>
                  <a:srgbClr val="00B050"/>
                </a:solidFill>
              </a:rPr>
              <a:t>// </a:t>
            </a:r>
            <a:r>
              <a:rPr lang="en-US" sz="1400" b="1" dirty="0" err="1" smtClean="0">
                <a:solidFill>
                  <a:srgbClr val="00B050"/>
                </a:solidFill>
              </a:rPr>
              <a:t>nichts</a:t>
            </a:r>
            <a:r>
              <a:rPr lang="en-US" sz="1400" b="1" dirty="0" smtClean="0">
                <a:solidFill>
                  <a:srgbClr val="00B050"/>
                </a:solidFill>
              </a:rPr>
              <a:t> </a:t>
            </a:r>
            <a:r>
              <a:rPr lang="en-US" sz="1400" b="1" dirty="0" err="1" smtClean="0">
                <a:solidFill>
                  <a:srgbClr val="00B050"/>
                </a:solidFill>
              </a:rPr>
              <a:t>tun</a:t>
            </a:r>
            <a:endParaRPr lang="en-US" sz="14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400" dirty="0" smtClean="0"/>
              <a:t>    IL_0001:  ldarg.0 	  </a:t>
            </a:r>
            <a:r>
              <a:rPr lang="en-US" sz="1400" b="1" dirty="0" smtClean="0">
                <a:solidFill>
                  <a:srgbClr val="00B050"/>
                </a:solidFill>
              </a:rPr>
              <a:t>// push </a:t>
            </a:r>
            <a:r>
              <a:rPr lang="en-US" sz="1400" b="1" dirty="0" err="1" smtClean="0">
                <a:solidFill>
                  <a:srgbClr val="00B050"/>
                </a:solidFill>
              </a:rPr>
              <a:t>arg</a:t>
            </a:r>
            <a:r>
              <a:rPr lang="en-US" sz="1400" b="1" dirty="0" smtClean="0">
                <a:solidFill>
                  <a:srgbClr val="00B050"/>
                </a:solidFill>
              </a:rPr>
              <a:t> 0</a:t>
            </a:r>
          </a:p>
          <a:p>
            <a:pPr>
              <a:buNone/>
            </a:pPr>
            <a:r>
              <a:rPr lang="en-US" sz="1400" dirty="0" smtClean="0"/>
              <a:t>    IL_0002:  ldarg.1 	  </a:t>
            </a:r>
            <a:r>
              <a:rPr lang="en-US" sz="1400" b="1" dirty="0" smtClean="0">
                <a:solidFill>
                  <a:srgbClr val="00B050"/>
                </a:solidFill>
              </a:rPr>
              <a:t>// push </a:t>
            </a:r>
            <a:r>
              <a:rPr lang="en-US" sz="1400" b="1" dirty="0" err="1" smtClean="0">
                <a:solidFill>
                  <a:srgbClr val="00B050"/>
                </a:solidFill>
              </a:rPr>
              <a:t>arg</a:t>
            </a:r>
            <a:r>
              <a:rPr lang="en-US" sz="1400" b="1" dirty="0" smtClean="0">
                <a:solidFill>
                  <a:srgbClr val="00B050"/>
                </a:solidFill>
              </a:rPr>
              <a:t> 1</a:t>
            </a:r>
          </a:p>
          <a:p>
            <a:pPr>
              <a:buNone/>
            </a:pPr>
            <a:r>
              <a:rPr lang="en-US" sz="1400" dirty="0" smtClean="0"/>
              <a:t>    IL_0003:  add  	  </a:t>
            </a:r>
            <a:r>
              <a:rPr lang="en-US" sz="1400" b="1" dirty="0" smtClean="0">
                <a:solidFill>
                  <a:srgbClr val="00B050"/>
                </a:solidFill>
              </a:rPr>
              <a:t>// </a:t>
            </a:r>
            <a:r>
              <a:rPr lang="en-US" sz="1400" b="1" dirty="0" err="1" smtClean="0">
                <a:solidFill>
                  <a:srgbClr val="00B050"/>
                </a:solidFill>
              </a:rPr>
              <a:t>addieren</a:t>
            </a:r>
            <a:endParaRPr lang="en-US" sz="14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400" dirty="0" smtClean="0"/>
              <a:t>    IL_0004:  ldc.i4.s   43 </a:t>
            </a:r>
            <a:r>
              <a:rPr lang="en-US" sz="1400" b="1" dirty="0" smtClean="0">
                <a:solidFill>
                  <a:srgbClr val="00B050"/>
                </a:solidFill>
              </a:rPr>
              <a:t>// push int32 43</a:t>
            </a:r>
          </a:p>
          <a:p>
            <a:pPr>
              <a:buNone/>
            </a:pPr>
            <a:r>
              <a:rPr lang="en-US" sz="1400" dirty="0" smtClean="0"/>
              <a:t>    IL_0006:  add	</a:t>
            </a:r>
            <a:r>
              <a:rPr lang="en-US" sz="1400" b="1" dirty="0" smtClean="0">
                <a:solidFill>
                  <a:srgbClr val="00B050"/>
                </a:solidFill>
              </a:rPr>
              <a:t>  // </a:t>
            </a:r>
            <a:r>
              <a:rPr lang="en-US" sz="1400" b="1" dirty="0" err="1" smtClean="0">
                <a:solidFill>
                  <a:srgbClr val="00B050"/>
                </a:solidFill>
              </a:rPr>
              <a:t>addieren</a:t>
            </a:r>
            <a:endParaRPr lang="en-US" sz="14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400" dirty="0" smtClean="0"/>
              <a:t>    IL_0007:  stloc.0 	  </a:t>
            </a:r>
            <a:r>
              <a:rPr lang="en-US" sz="1400" b="1" dirty="0" smtClean="0">
                <a:solidFill>
                  <a:srgbClr val="00B050"/>
                </a:solidFill>
              </a:rPr>
              <a:t>// pop</a:t>
            </a:r>
          </a:p>
          <a:p>
            <a:pPr>
              <a:buNone/>
            </a:pPr>
            <a:r>
              <a:rPr lang="en-US" sz="1400" dirty="0" smtClean="0"/>
              <a:t>    IL_0008:  </a:t>
            </a:r>
            <a:r>
              <a:rPr lang="en-US" sz="1400" dirty="0" err="1" smtClean="0"/>
              <a:t>br.s</a:t>
            </a:r>
            <a:r>
              <a:rPr lang="en-US" sz="1400" dirty="0" smtClean="0"/>
              <a:t>       IL_000a 	</a:t>
            </a:r>
            <a:r>
              <a:rPr lang="en-US" sz="1400" b="1" dirty="0" smtClean="0">
                <a:solidFill>
                  <a:srgbClr val="00B050"/>
                </a:solidFill>
              </a:rPr>
              <a:t>//Sprung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    IL_000a:  ldloc.0 	</a:t>
            </a:r>
            <a:r>
              <a:rPr lang="en-US" sz="1400" b="1" dirty="0" smtClean="0">
                <a:solidFill>
                  <a:srgbClr val="00B050"/>
                </a:solidFill>
              </a:rPr>
              <a:t>// Index 0 </a:t>
            </a:r>
            <a:r>
              <a:rPr lang="en-US" sz="1400" b="1" dirty="0" err="1" smtClean="0">
                <a:solidFill>
                  <a:srgbClr val="00B050"/>
                </a:solidFill>
              </a:rPr>
              <a:t>holen</a:t>
            </a:r>
            <a:endParaRPr lang="en-US" sz="14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400" dirty="0" smtClean="0"/>
              <a:t>    IL_000b:  ret 	</a:t>
            </a:r>
            <a:r>
              <a:rPr lang="en-US" sz="1400" b="1" dirty="0" smtClean="0">
                <a:solidFill>
                  <a:srgbClr val="00B050"/>
                </a:solidFill>
              </a:rPr>
              <a:t>// Wert </a:t>
            </a:r>
            <a:r>
              <a:rPr lang="en-US" sz="1400" b="1" dirty="0" err="1" smtClean="0">
                <a:solidFill>
                  <a:srgbClr val="00B050"/>
                </a:solidFill>
              </a:rPr>
              <a:t>zurückgeben</a:t>
            </a:r>
            <a:endParaRPr lang="en-US" sz="14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400" dirty="0" smtClean="0"/>
              <a:t>  } // end of method Program::</a:t>
            </a:r>
            <a:r>
              <a:rPr lang="en-US" sz="1400" dirty="0" err="1" smtClean="0"/>
              <a:t>CalculateSum</a:t>
            </a:r>
            <a:endParaRPr lang="en-US" sz="1400" dirty="0" smtClean="0"/>
          </a:p>
          <a:p>
            <a:endParaRPr lang="de-DE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IL Code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388" y="1643050"/>
            <a:ext cx="8785225" cy="5000660"/>
          </a:xfrm>
        </p:spPr>
        <p:txBody>
          <a:bodyPr/>
          <a:lstStyle/>
          <a:p>
            <a:r>
              <a:rPr lang="de-DE" dirty="0" smtClean="0"/>
              <a:t>IL ist sehr geschwätzig</a:t>
            </a:r>
          </a:p>
          <a:p>
            <a:r>
              <a:rPr lang="de-DE" dirty="0" smtClean="0">
                <a:sym typeface="Wingdings" pitchFamily="2" charset="2"/>
              </a:rPr>
              <a:t>Metadaten fehlten in dem Beispiel!</a:t>
            </a:r>
          </a:p>
          <a:p>
            <a:r>
              <a:rPr lang="de-DE" dirty="0" smtClean="0">
                <a:sym typeface="Wingdings" pitchFamily="2" charset="2"/>
              </a:rPr>
              <a:t>Metadaten sind z.B. die Beschreibung von</a:t>
            </a:r>
            <a:br>
              <a:rPr lang="de-DE" dirty="0" smtClean="0">
                <a:sym typeface="Wingdings" pitchFamily="2" charset="2"/>
              </a:rPr>
            </a:br>
            <a:r>
              <a:rPr lang="de-DE" dirty="0" smtClean="0">
                <a:sym typeface="Wingdings" pitchFamily="2" charset="2"/>
              </a:rPr>
              <a:t>Schnittstellen,</a:t>
            </a:r>
            <a:br>
              <a:rPr lang="de-DE" dirty="0" smtClean="0">
                <a:sym typeface="Wingdings" pitchFamily="2" charset="2"/>
              </a:rPr>
            </a:br>
            <a:r>
              <a:rPr lang="de-DE" dirty="0" smtClean="0">
                <a:sym typeface="Wingdings" pitchFamily="2" charset="2"/>
              </a:rPr>
              <a:t>Klassen und deren </a:t>
            </a:r>
            <a:r>
              <a:rPr lang="de-DE" dirty="0" err="1" smtClean="0">
                <a:sym typeface="Wingdings" pitchFamily="2" charset="2"/>
              </a:rPr>
              <a:t>Membervariablen</a:t>
            </a:r>
            <a:r>
              <a:rPr lang="de-DE" dirty="0" smtClean="0">
                <a:sym typeface="Wingdings" pitchFamily="2" charset="2"/>
              </a:rPr>
              <a:t> </a:t>
            </a:r>
          </a:p>
          <a:p>
            <a:pPr>
              <a:buNone/>
            </a:pPr>
            <a:endParaRPr lang="de-DE" dirty="0" smtClean="0">
              <a:sym typeface="Wingdings" pitchFamily="2" charset="2"/>
            </a:endParaRPr>
          </a:p>
          <a:p>
            <a:r>
              <a:rPr lang="de-DE" dirty="0" smtClean="0">
                <a:sym typeface="Wingdings" pitchFamily="2" charset="2"/>
              </a:rPr>
              <a:t>Auswertung von Metadaten </a:t>
            </a:r>
            <a:r>
              <a:rPr lang="de-DE" u="sng" dirty="0" smtClean="0">
                <a:sym typeface="Wingdings" pitchFamily="2" charset="2"/>
              </a:rPr>
              <a:t>und</a:t>
            </a:r>
            <a:r>
              <a:rPr lang="de-DE" dirty="0" smtClean="0">
                <a:sym typeface="Wingdings" pitchFamily="2" charset="2"/>
              </a:rPr>
              <a:t> IL Code  </a:t>
            </a:r>
            <a:r>
              <a:rPr lang="de-DE" dirty="0" err="1" smtClean="0">
                <a:sym typeface="Wingdings" pitchFamily="2" charset="2"/>
              </a:rPr>
              <a:t>Red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Gate‘s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Reflector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DEMO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389" y="1643050"/>
            <a:ext cx="7750198" cy="4357718"/>
          </a:xfrm>
        </p:spPr>
        <p:txBody>
          <a:bodyPr/>
          <a:lstStyle/>
          <a:p>
            <a:pPr marL="514350" indent="-514350">
              <a:buAutoNum type="arabicPeriod"/>
            </a:pPr>
            <a:endParaRPr lang="de-DE" dirty="0" smtClean="0"/>
          </a:p>
          <a:p>
            <a:pPr marL="514350" indent="-514350">
              <a:buAutoNum type="arabicPeriod"/>
            </a:pPr>
            <a:r>
              <a:rPr lang="de-DE" dirty="0" err="1" smtClean="0"/>
              <a:t>Red</a:t>
            </a:r>
            <a:r>
              <a:rPr lang="de-DE" dirty="0" smtClean="0"/>
              <a:t> </a:t>
            </a:r>
            <a:r>
              <a:rPr lang="de-DE" dirty="0" err="1" smtClean="0"/>
              <a:t>Gate‘s</a:t>
            </a:r>
            <a:r>
              <a:rPr lang="de-DE" dirty="0" smtClean="0"/>
              <a:t> </a:t>
            </a:r>
            <a:r>
              <a:rPr lang="de-DE" dirty="0" err="1" smtClean="0"/>
              <a:t>Reflector</a:t>
            </a:r>
            <a:endParaRPr lang="de-DE" dirty="0" smtClean="0"/>
          </a:p>
          <a:p>
            <a:pPr marL="514350" indent="-514350">
              <a:buFont typeface="Wingdings" pitchFamily="2" charset="2"/>
              <a:buAutoNum type="arabicPeriod"/>
            </a:pPr>
            <a:r>
              <a:rPr lang="de-DE" dirty="0" smtClean="0"/>
              <a:t>{smartassembly}</a:t>
            </a:r>
          </a:p>
          <a:p>
            <a:pPr marL="514350" indent="-514350">
              <a:buAutoNum type="arabicPeriod"/>
            </a:pPr>
            <a:r>
              <a:rPr lang="de-DE" dirty="0" smtClean="0"/>
              <a:t>ildasm.exe</a:t>
            </a:r>
          </a:p>
          <a:p>
            <a:pPr marL="514350" indent="-514350">
              <a:buAutoNum type="arabicPeriod"/>
            </a:pPr>
            <a:r>
              <a:rPr lang="de-DE" dirty="0" err="1" smtClean="0"/>
              <a:t>Red</a:t>
            </a:r>
            <a:r>
              <a:rPr lang="de-DE" dirty="0" smtClean="0"/>
              <a:t> </a:t>
            </a:r>
            <a:r>
              <a:rPr lang="de-DE" dirty="0" err="1" smtClean="0"/>
              <a:t>Gate‘s</a:t>
            </a:r>
            <a:r>
              <a:rPr lang="de-DE" dirty="0" smtClean="0"/>
              <a:t> </a:t>
            </a:r>
            <a:r>
              <a:rPr lang="de-DE" dirty="0" err="1" smtClean="0"/>
              <a:t>Reflector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2844" y="500042"/>
            <a:ext cx="8785225" cy="950900"/>
          </a:xfrm>
        </p:spPr>
        <p:txBody>
          <a:bodyPr/>
          <a:lstStyle/>
          <a:p>
            <a:r>
              <a:rPr lang="de-DE" sz="2500" dirty="0" smtClean="0"/>
              <a:t>Warum </a:t>
            </a:r>
            <a:r>
              <a:rPr lang="de-DE" sz="2500" dirty="0" err="1" smtClean="0"/>
              <a:t>Obfuscatoren</a:t>
            </a:r>
            <a:r>
              <a:rPr lang="de-DE" sz="2500" dirty="0" smtClean="0"/>
              <a:t> trotzdem nichts bringen..</a:t>
            </a:r>
            <a:endParaRPr lang="de-DE" sz="2500" dirty="0"/>
          </a:p>
        </p:txBody>
      </p:sp>
      <p:sp>
        <p:nvSpPr>
          <p:cNvPr id="4" name="Textfeld 3"/>
          <p:cNvSpPr txBox="1"/>
          <p:nvPr/>
        </p:nvSpPr>
        <p:spPr>
          <a:xfrm>
            <a:off x="214282" y="2143116"/>
            <a:ext cx="428628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 smtClean="0"/>
              <a:t>.method </a:t>
            </a:r>
            <a:r>
              <a:rPr lang="en-US" sz="1400" b="1" dirty="0" smtClean="0">
                <a:solidFill>
                  <a:srgbClr val="FF0000"/>
                </a:solidFill>
              </a:rPr>
              <a:t>private</a:t>
            </a:r>
            <a:r>
              <a:rPr lang="en-US" sz="1400" dirty="0" smtClean="0"/>
              <a:t> </a:t>
            </a:r>
            <a:r>
              <a:rPr lang="en-US" sz="1400" dirty="0" err="1" smtClean="0"/>
              <a:t>hidebysig</a:t>
            </a:r>
            <a:r>
              <a:rPr lang="en-US" sz="1400" b="1" dirty="0" smtClean="0">
                <a:solidFill>
                  <a:srgbClr val="FF0000"/>
                </a:solidFill>
              </a:rPr>
              <a:t> static int32</a:t>
            </a:r>
            <a:r>
              <a:rPr lang="en-US" sz="1400" dirty="0" smtClean="0"/>
              <a:t> </a:t>
            </a:r>
          </a:p>
          <a:p>
            <a:pPr>
              <a:buNone/>
            </a:pPr>
            <a:r>
              <a:rPr lang="en-US" sz="1400" dirty="0" smtClean="0"/>
              <a:t>          </a:t>
            </a:r>
            <a:r>
              <a:rPr lang="en-US" sz="1400" b="1" dirty="0" err="1" smtClean="0">
                <a:solidFill>
                  <a:srgbClr val="FF0000"/>
                </a:solidFill>
              </a:rPr>
              <a:t>CalculateSum</a:t>
            </a:r>
            <a:r>
              <a:rPr lang="en-US" sz="1400" b="1" dirty="0" smtClean="0">
                <a:solidFill>
                  <a:srgbClr val="FF0000"/>
                </a:solidFill>
              </a:rPr>
              <a:t>(int32 a, int32 b)</a:t>
            </a:r>
            <a:r>
              <a:rPr lang="en-US" sz="1400" dirty="0" smtClean="0"/>
              <a:t> </a:t>
            </a:r>
            <a:r>
              <a:rPr lang="en-US" sz="1400" dirty="0" err="1" smtClean="0"/>
              <a:t>cil</a:t>
            </a:r>
            <a:r>
              <a:rPr lang="en-US" sz="1400" dirty="0" smtClean="0"/>
              <a:t> managed</a:t>
            </a:r>
          </a:p>
          <a:p>
            <a:pPr>
              <a:buNone/>
            </a:pPr>
            <a:r>
              <a:rPr lang="en-US" sz="1400" dirty="0" smtClean="0"/>
              <a:t>  {</a:t>
            </a:r>
          </a:p>
          <a:p>
            <a:pPr>
              <a:buNone/>
            </a:pPr>
            <a:r>
              <a:rPr lang="en-US" sz="1400" dirty="0" smtClean="0"/>
              <a:t>    // Code size       12 (0xc)</a:t>
            </a:r>
          </a:p>
          <a:p>
            <a:pPr>
              <a:buNone/>
            </a:pPr>
            <a:r>
              <a:rPr lang="en-US" sz="1400" dirty="0" smtClean="0"/>
              <a:t>    .</a:t>
            </a:r>
            <a:r>
              <a:rPr lang="en-US" sz="1400" dirty="0" err="1" smtClean="0"/>
              <a:t>maxstack</a:t>
            </a:r>
            <a:r>
              <a:rPr lang="en-US" sz="1400" dirty="0" smtClean="0"/>
              <a:t>  2</a:t>
            </a:r>
          </a:p>
          <a:p>
            <a:pPr>
              <a:buNone/>
            </a:pPr>
            <a:r>
              <a:rPr lang="en-US" sz="1400" dirty="0" smtClean="0"/>
              <a:t>    .locals init ([0] int32 CS$1$0000)</a:t>
            </a:r>
          </a:p>
          <a:p>
            <a:pPr>
              <a:buNone/>
            </a:pPr>
            <a:r>
              <a:rPr lang="en-US" sz="1400" dirty="0" smtClean="0"/>
              <a:t>    IL_0000:  </a:t>
            </a:r>
            <a:r>
              <a:rPr lang="en-US" sz="1400" dirty="0" err="1" smtClean="0"/>
              <a:t>nop</a:t>
            </a:r>
            <a:r>
              <a:rPr lang="en-US" sz="1400" dirty="0" smtClean="0"/>
              <a:t>	  </a:t>
            </a:r>
            <a:r>
              <a:rPr lang="en-US" sz="1400" b="1" dirty="0" smtClean="0">
                <a:solidFill>
                  <a:srgbClr val="00B050"/>
                </a:solidFill>
              </a:rPr>
              <a:t>// </a:t>
            </a:r>
            <a:r>
              <a:rPr lang="en-US" sz="1400" b="1" dirty="0" err="1" smtClean="0">
                <a:solidFill>
                  <a:srgbClr val="00B050"/>
                </a:solidFill>
              </a:rPr>
              <a:t>nichts</a:t>
            </a:r>
            <a:r>
              <a:rPr lang="en-US" sz="1400" b="1" dirty="0" smtClean="0">
                <a:solidFill>
                  <a:srgbClr val="00B050"/>
                </a:solidFill>
              </a:rPr>
              <a:t> </a:t>
            </a:r>
            <a:r>
              <a:rPr lang="en-US" sz="1400" b="1" dirty="0" err="1" smtClean="0">
                <a:solidFill>
                  <a:srgbClr val="00B050"/>
                </a:solidFill>
              </a:rPr>
              <a:t>tun</a:t>
            </a:r>
            <a:endParaRPr lang="en-US" sz="14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400" dirty="0" smtClean="0"/>
              <a:t>    IL_0001:  ldarg.0 	  </a:t>
            </a:r>
            <a:r>
              <a:rPr lang="en-US" sz="1400" b="1" dirty="0" smtClean="0">
                <a:solidFill>
                  <a:srgbClr val="00B050"/>
                </a:solidFill>
              </a:rPr>
              <a:t>// push </a:t>
            </a:r>
            <a:r>
              <a:rPr lang="en-US" sz="1400" b="1" dirty="0" err="1" smtClean="0">
                <a:solidFill>
                  <a:srgbClr val="00B050"/>
                </a:solidFill>
              </a:rPr>
              <a:t>arg</a:t>
            </a:r>
            <a:r>
              <a:rPr lang="en-US" sz="1400" b="1" dirty="0" smtClean="0">
                <a:solidFill>
                  <a:srgbClr val="00B050"/>
                </a:solidFill>
              </a:rPr>
              <a:t> 0</a:t>
            </a:r>
          </a:p>
          <a:p>
            <a:pPr>
              <a:buNone/>
            </a:pPr>
            <a:r>
              <a:rPr lang="en-US" sz="1400" dirty="0" smtClean="0"/>
              <a:t>    IL_0002:  ldarg.1 	  </a:t>
            </a:r>
            <a:r>
              <a:rPr lang="en-US" sz="1400" b="1" dirty="0" smtClean="0">
                <a:solidFill>
                  <a:srgbClr val="00B050"/>
                </a:solidFill>
              </a:rPr>
              <a:t>// push </a:t>
            </a:r>
            <a:r>
              <a:rPr lang="en-US" sz="1400" b="1" dirty="0" err="1" smtClean="0">
                <a:solidFill>
                  <a:srgbClr val="00B050"/>
                </a:solidFill>
              </a:rPr>
              <a:t>arg</a:t>
            </a:r>
            <a:r>
              <a:rPr lang="en-US" sz="1400" b="1" dirty="0" smtClean="0">
                <a:solidFill>
                  <a:srgbClr val="00B050"/>
                </a:solidFill>
              </a:rPr>
              <a:t> 1</a:t>
            </a:r>
          </a:p>
          <a:p>
            <a:pPr>
              <a:buNone/>
            </a:pPr>
            <a:r>
              <a:rPr lang="en-US" sz="1400" dirty="0" smtClean="0"/>
              <a:t>    IL_0003:  add  	  </a:t>
            </a:r>
            <a:r>
              <a:rPr lang="en-US" sz="1400" b="1" dirty="0" smtClean="0">
                <a:solidFill>
                  <a:srgbClr val="00B050"/>
                </a:solidFill>
              </a:rPr>
              <a:t>// </a:t>
            </a:r>
            <a:r>
              <a:rPr lang="en-US" sz="1400" b="1" dirty="0" err="1" smtClean="0">
                <a:solidFill>
                  <a:srgbClr val="00B050"/>
                </a:solidFill>
              </a:rPr>
              <a:t>addieren</a:t>
            </a:r>
            <a:endParaRPr lang="en-US" sz="14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400" dirty="0" smtClean="0"/>
              <a:t>    IL_0004:  ldc.i4.s   43 </a:t>
            </a:r>
            <a:r>
              <a:rPr lang="en-US" sz="1400" b="1" dirty="0" smtClean="0">
                <a:solidFill>
                  <a:srgbClr val="00B050"/>
                </a:solidFill>
              </a:rPr>
              <a:t>// push int32 43</a:t>
            </a:r>
          </a:p>
          <a:p>
            <a:pPr>
              <a:buNone/>
            </a:pPr>
            <a:r>
              <a:rPr lang="en-US" sz="1400" dirty="0" smtClean="0"/>
              <a:t>    IL_0006:  add	</a:t>
            </a:r>
            <a:r>
              <a:rPr lang="en-US" sz="1400" b="1" dirty="0" smtClean="0">
                <a:solidFill>
                  <a:srgbClr val="00B050"/>
                </a:solidFill>
              </a:rPr>
              <a:t>  // </a:t>
            </a:r>
            <a:r>
              <a:rPr lang="en-US" sz="1400" b="1" dirty="0" err="1" smtClean="0">
                <a:solidFill>
                  <a:srgbClr val="00B050"/>
                </a:solidFill>
              </a:rPr>
              <a:t>addieren</a:t>
            </a:r>
            <a:endParaRPr lang="en-US" sz="14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400" dirty="0" smtClean="0"/>
              <a:t>    IL_0007:  stloc.0 	  </a:t>
            </a:r>
            <a:r>
              <a:rPr lang="en-US" sz="1400" b="1" dirty="0" smtClean="0">
                <a:solidFill>
                  <a:srgbClr val="00B050"/>
                </a:solidFill>
              </a:rPr>
              <a:t>// pop</a:t>
            </a:r>
          </a:p>
          <a:p>
            <a:pPr>
              <a:buNone/>
            </a:pPr>
            <a:r>
              <a:rPr lang="en-US" sz="1400" dirty="0" smtClean="0"/>
              <a:t>    IL_0008:  </a:t>
            </a:r>
            <a:r>
              <a:rPr lang="en-US" sz="1400" dirty="0" err="1" smtClean="0"/>
              <a:t>br.s</a:t>
            </a:r>
            <a:r>
              <a:rPr lang="en-US" sz="1400" dirty="0" smtClean="0"/>
              <a:t>       IL_000a 	</a:t>
            </a:r>
            <a:r>
              <a:rPr lang="en-US" sz="1400" b="1" dirty="0" smtClean="0">
                <a:solidFill>
                  <a:srgbClr val="00B050"/>
                </a:solidFill>
              </a:rPr>
              <a:t>//Sprung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    IL_000a:  ldloc.0 	</a:t>
            </a:r>
            <a:r>
              <a:rPr lang="en-US" sz="1400" b="1" dirty="0" smtClean="0">
                <a:solidFill>
                  <a:srgbClr val="00B050"/>
                </a:solidFill>
              </a:rPr>
              <a:t>// Index 0 </a:t>
            </a:r>
            <a:r>
              <a:rPr lang="en-US" sz="1400" b="1" dirty="0" err="1" smtClean="0">
                <a:solidFill>
                  <a:srgbClr val="00B050"/>
                </a:solidFill>
              </a:rPr>
              <a:t>holen</a:t>
            </a:r>
            <a:endParaRPr lang="en-US" sz="14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400" dirty="0" smtClean="0"/>
              <a:t>    IL_000b:  ret 	</a:t>
            </a:r>
            <a:r>
              <a:rPr lang="en-US" sz="1400" b="1" dirty="0" smtClean="0">
                <a:solidFill>
                  <a:srgbClr val="00B050"/>
                </a:solidFill>
              </a:rPr>
              <a:t>// Wert </a:t>
            </a:r>
            <a:r>
              <a:rPr lang="en-US" sz="1400" b="1" dirty="0" err="1" smtClean="0">
                <a:solidFill>
                  <a:srgbClr val="00B050"/>
                </a:solidFill>
              </a:rPr>
              <a:t>zurückgeben</a:t>
            </a:r>
            <a:endParaRPr lang="en-US" sz="14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1400" dirty="0" smtClean="0"/>
              <a:t>  } // end of method Program::</a:t>
            </a:r>
            <a:r>
              <a:rPr lang="en-US" sz="1400" dirty="0" err="1" smtClean="0"/>
              <a:t>CalculateSum</a:t>
            </a:r>
            <a:endParaRPr lang="en-US" sz="1400" dirty="0" smtClean="0"/>
          </a:p>
          <a:p>
            <a:endParaRPr lang="de-DE" sz="1600" dirty="0"/>
          </a:p>
        </p:txBody>
      </p:sp>
      <p:sp>
        <p:nvSpPr>
          <p:cNvPr id="5" name="Textfeld 4"/>
          <p:cNvSpPr txBox="1"/>
          <p:nvPr/>
        </p:nvSpPr>
        <p:spPr>
          <a:xfrm>
            <a:off x="5286380" y="1928802"/>
            <a:ext cx="3286148" cy="50013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private </a:t>
            </a:r>
            <a:r>
              <a:rPr lang="de-DE" sz="1100" dirty="0" err="1" smtClean="0"/>
              <a:t>static</a:t>
            </a:r>
            <a:r>
              <a:rPr lang="de-DE" sz="1100" dirty="0" smtClean="0"/>
              <a:t> </a:t>
            </a:r>
            <a:r>
              <a:rPr lang="de-DE" sz="1100" b="1" dirty="0" err="1" smtClean="0">
                <a:solidFill>
                  <a:srgbClr val="FF0000"/>
                </a:solidFill>
              </a:rPr>
              <a:t>int</a:t>
            </a:r>
            <a:r>
              <a:rPr lang="de-DE" sz="1100" b="1" dirty="0" smtClean="0">
                <a:solidFill>
                  <a:srgbClr val="FF0000"/>
                </a:solidFill>
              </a:rPr>
              <a:t> ah </a:t>
            </a:r>
            <a:r>
              <a:rPr lang="de-DE" sz="1100" dirty="0" smtClean="0"/>
              <a:t>(</a:t>
            </a:r>
            <a:r>
              <a:rPr lang="de-DE" sz="1100" b="1" dirty="0" err="1" smtClean="0">
                <a:solidFill>
                  <a:srgbClr val="FF0000"/>
                </a:solidFill>
              </a:rPr>
              <a:t>int</a:t>
            </a:r>
            <a:r>
              <a:rPr lang="de-DE" sz="1100" b="1" dirty="0" smtClean="0">
                <a:solidFill>
                  <a:srgbClr val="FF0000"/>
                </a:solidFill>
              </a:rPr>
              <a:t> __0</a:t>
            </a:r>
            <a:r>
              <a:rPr lang="de-DE" sz="1100" dirty="0" smtClean="0"/>
              <a:t>, </a:t>
            </a:r>
            <a:r>
              <a:rPr lang="de-DE" sz="1100" b="1" dirty="0" err="1" smtClean="0">
                <a:solidFill>
                  <a:srgbClr val="FF0000"/>
                </a:solidFill>
              </a:rPr>
              <a:t>int</a:t>
            </a:r>
            <a:r>
              <a:rPr lang="de-DE" sz="1100" b="1" dirty="0" smtClean="0">
                <a:solidFill>
                  <a:srgbClr val="FF0000"/>
                </a:solidFill>
              </a:rPr>
              <a:t> __1</a:t>
            </a:r>
            <a:r>
              <a:rPr lang="de-DE" sz="1100" dirty="0" smtClean="0"/>
              <a:t>)</a:t>
            </a:r>
          </a:p>
          <a:p>
            <a:r>
              <a:rPr lang="de-DE" sz="1100" dirty="0" smtClean="0"/>
              <a:t>/*</a:t>
            </a:r>
          </a:p>
          <a:p>
            <a:r>
              <a:rPr lang="de-DE" sz="1100" dirty="0" smtClean="0"/>
              <a:t>     // Code Size: 36 Bytes</a:t>
            </a:r>
          </a:p>
          <a:p>
            <a:r>
              <a:rPr lang="de-DE" sz="1100" dirty="0" smtClean="0"/>
              <a:t>     .</a:t>
            </a:r>
            <a:r>
              <a:rPr lang="de-DE" sz="1100" dirty="0" err="1" smtClean="0"/>
              <a:t>maxstack</a:t>
            </a:r>
            <a:r>
              <a:rPr lang="de-DE" sz="1100" dirty="0" smtClean="0"/>
              <a:t> 2</a:t>
            </a:r>
          </a:p>
          <a:p>
            <a:r>
              <a:rPr lang="de-DE" sz="1100" dirty="0" smtClean="0"/>
              <a:t>     .</a:t>
            </a:r>
            <a:r>
              <a:rPr lang="de-DE" sz="1100" dirty="0" err="1" smtClean="0"/>
              <a:t>locals</a:t>
            </a:r>
            <a:r>
              <a:rPr lang="de-DE" sz="1100" dirty="0" smtClean="0"/>
              <a:t> (System.Int32 V_0)</a:t>
            </a:r>
          </a:p>
          <a:p>
            <a:r>
              <a:rPr lang="de-DE" sz="1100" dirty="0" smtClean="0"/>
              <a:t>     L_0000: </a:t>
            </a:r>
            <a:r>
              <a:rPr lang="de-DE" sz="1100" dirty="0" err="1" smtClean="0"/>
              <a:t>nop</a:t>
            </a:r>
            <a:r>
              <a:rPr lang="de-DE" sz="1100" dirty="0" smtClean="0"/>
              <a:t> </a:t>
            </a:r>
          </a:p>
          <a:p>
            <a:r>
              <a:rPr lang="de-DE" sz="1100" dirty="0" smtClean="0"/>
              <a:t>     L_0001: </a:t>
            </a:r>
            <a:r>
              <a:rPr lang="de-DE" sz="1100" dirty="0" err="1" smtClean="0"/>
              <a:t>br.s</a:t>
            </a:r>
            <a:r>
              <a:rPr lang="de-DE" sz="1100" dirty="0" smtClean="0"/>
              <a:t> L_0010</a:t>
            </a:r>
          </a:p>
          <a:p>
            <a:r>
              <a:rPr lang="de-DE" sz="1100" dirty="0" smtClean="0"/>
              <a:t>     L_0003: </a:t>
            </a:r>
            <a:r>
              <a:rPr lang="de-DE" sz="1100" dirty="0" err="1" smtClean="0"/>
              <a:t>br.s</a:t>
            </a:r>
            <a:r>
              <a:rPr lang="de-DE" sz="1100" dirty="0" smtClean="0"/>
              <a:t> L_0014</a:t>
            </a:r>
          </a:p>
          <a:p>
            <a:r>
              <a:rPr lang="de-DE" sz="1100" dirty="0" smtClean="0"/>
              <a:t>     L_0005: </a:t>
            </a:r>
            <a:r>
              <a:rPr lang="de-DE" sz="1100" b="1" dirty="0" err="1" smtClean="0">
                <a:solidFill>
                  <a:srgbClr val="FF0000"/>
                </a:solidFill>
              </a:rPr>
              <a:t>add</a:t>
            </a:r>
            <a:r>
              <a:rPr lang="de-DE" sz="1100" dirty="0" smtClean="0"/>
              <a:t> </a:t>
            </a:r>
          </a:p>
          <a:p>
            <a:r>
              <a:rPr lang="de-DE" sz="1100" dirty="0" smtClean="0"/>
              <a:t>     L_0006: </a:t>
            </a:r>
            <a:r>
              <a:rPr lang="de-DE" sz="1100" b="1" dirty="0" smtClean="0">
                <a:solidFill>
                  <a:srgbClr val="FF0000"/>
                </a:solidFill>
              </a:rPr>
              <a:t>ldc.i4.s 43</a:t>
            </a:r>
          </a:p>
          <a:p>
            <a:r>
              <a:rPr lang="de-DE" sz="1100" dirty="0" smtClean="0"/>
              <a:t>     L_0008: </a:t>
            </a:r>
            <a:r>
              <a:rPr lang="de-DE" sz="1100" b="1" dirty="0" err="1" smtClean="0">
                <a:solidFill>
                  <a:srgbClr val="FF0000"/>
                </a:solidFill>
              </a:rPr>
              <a:t>add</a:t>
            </a:r>
            <a:r>
              <a:rPr lang="de-DE" sz="11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de-DE" sz="1100" dirty="0" smtClean="0"/>
              <a:t>     L_0009: </a:t>
            </a:r>
            <a:r>
              <a:rPr lang="de-DE" sz="1100" dirty="0" err="1" smtClean="0"/>
              <a:t>br.s</a:t>
            </a:r>
            <a:r>
              <a:rPr lang="de-DE" sz="1100" dirty="0" smtClean="0"/>
              <a:t> L_0018</a:t>
            </a:r>
          </a:p>
          <a:p>
            <a:r>
              <a:rPr lang="de-DE" sz="1100" dirty="0" smtClean="0"/>
              <a:t>     L_000b: </a:t>
            </a:r>
            <a:r>
              <a:rPr lang="de-DE" sz="1100" dirty="0" err="1" smtClean="0"/>
              <a:t>br.s</a:t>
            </a:r>
            <a:r>
              <a:rPr lang="de-DE" sz="1100" dirty="0" smtClean="0"/>
              <a:t> L_000d</a:t>
            </a:r>
          </a:p>
          <a:p>
            <a:r>
              <a:rPr lang="de-DE" sz="1100" dirty="0" smtClean="0"/>
              <a:t>     L_000d: </a:t>
            </a:r>
            <a:r>
              <a:rPr lang="de-DE" sz="1100" dirty="0" err="1" smtClean="0"/>
              <a:t>br.s</a:t>
            </a:r>
            <a:r>
              <a:rPr lang="de-DE" sz="1100" dirty="0" smtClean="0"/>
              <a:t> L_001b</a:t>
            </a:r>
          </a:p>
          <a:p>
            <a:r>
              <a:rPr lang="de-DE" sz="1100" dirty="0" smtClean="0"/>
              <a:t>     L_000f: </a:t>
            </a:r>
            <a:r>
              <a:rPr lang="de-DE" sz="1100" b="1" dirty="0" err="1" smtClean="0">
                <a:solidFill>
                  <a:srgbClr val="FF0000"/>
                </a:solidFill>
              </a:rPr>
              <a:t>ret</a:t>
            </a:r>
            <a:r>
              <a:rPr lang="de-DE" sz="11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de-DE" sz="1100" dirty="0" smtClean="0"/>
              <a:t>     L_0010: </a:t>
            </a:r>
            <a:r>
              <a:rPr lang="de-DE" sz="1100" dirty="0" err="1" smtClean="0"/>
              <a:t>br.s</a:t>
            </a:r>
            <a:r>
              <a:rPr lang="de-DE" sz="1100" dirty="0" smtClean="0"/>
              <a:t> L_001e</a:t>
            </a:r>
          </a:p>
          <a:p>
            <a:r>
              <a:rPr lang="de-DE" sz="1100" dirty="0" smtClean="0"/>
              <a:t>     L_0012: </a:t>
            </a:r>
            <a:r>
              <a:rPr lang="de-DE" sz="1100" dirty="0" err="1" smtClean="0"/>
              <a:t>br.s</a:t>
            </a:r>
            <a:r>
              <a:rPr lang="de-DE" sz="1100" dirty="0" smtClean="0"/>
              <a:t> L_0003</a:t>
            </a:r>
          </a:p>
          <a:p>
            <a:r>
              <a:rPr lang="de-DE" sz="1100" dirty="0" smtClean="0"/>
              <a:t>     L_0014: </a:t>
            </a:r>
            <a:r>
              <a:rPr lang="de-DE" sz="1100" dirty="0" err="1" smtClean="0"/>
              <a:t>br.s</a:t>
            </a:r>
            <a:r>
              <a:rPr lang="de-DE" sz="1100" dirty="0" smtClean="0"/>
              <a:t> L_0021</a:t>
            </a:r>
          </a:p>
          <a:p>
            <a:r>
              <a:rPr lang="de-DE" sz="1100" dirty="0" smtClean="0"/>
              <a:t>     L_0016: </a:t>
            </a:r>
            <a:r>
              <a:rPr lang="de-DE" sz="1100" dirty="0" err="1" smtClean="0"/>
              <a:t>br.s</a:t>
            </a:r>
            <a:r>
              <a:rPr lang="de-DE" sz="1100" dirty="0" smtClean="0"/>
              <a:t> L_0005</a:t>
            </a:r>
          </a:p>
          <a:p>
            <a:r>
              <a:rPr lang="de-DE" sz="1100" dirty="0" smtClean="0"/>
              <a:t>     L_0018:</a:t>
            </a:r>
            <a:r>
              <a:rPr lang="de-DE" sz="1100" b="1" dirty="0" smtClean="0">
                <a:solidFill>
                  <a:srgbClr val="FF0000"/>
                </a:solidFill>
              </a:rPr>
              <a:t> stloc.0 </a:t>
            </a:r>
          </a:p>
          <a:p>
            <a:r>
              <a:rPr lang="de-DE" sz="1100" dirty="0" smtClean="0"/>
              <a:t>     L_0019: </a:t>
            </a:r>
            <a:r>
              <a:rPr lang="de-DE" sz="1100" dirty="0" err="1" smtClean="0"/>
              <a:t>br.s</a:t>
            </a:r>
            <a:r>
              <a:rPr lang="de-DE" sz="1100" dirty="0" smtClean="0"/>
              <a:t> L_000b</a:t>
            </a:r>
          </a:p>
          <a:p>
            <a:r>
              <a:rPr lang="de-DE" sz="1100" dirty="0" smtClean="0"/>
              <a:t>     L_001b: </a:t>
            </a:r>
            <a:r>
              <a:rPr lang="de-DE" sz="1100" b="1" dirty="0" smtClean="0">
                <a:solidFill>
                  <a:srgbClr val="FF0000"/>
                </a:solidFill>
              </a:rPr>
              <a:t>ldloc.0 </a:t>
            </a:r>
          </a:p>
          <a:p>
            <a:r>
              <a:rPr lang="de-DE" sz="1100" dirty="0" smtClean="0"/>
              <a:t>     L_001c: </a:t>
            </a:r>
            <a:r>
              <a:rPr lang="de-DE" sz="1100" dirty="0" err="1" smtClean="0"/>
              <a:t>br.s</a:t>
            </a:r>
            <a:r>
              <a:rPr lang="de-DE" sz="1100" dirty="0" smtClean="0"/>
              <a:t> L_000f</a:t>
            </a:r>
          </a:p>
          <a:p>
            <a:r>
              <a:rPr lang="de-DE" sz="1100" dirty="0" smtClean="0"/>
              <a:t>     L_001e: </a:t>
            </a:r>
            <a:r>
              <a:rPr lang="de-DE" sz="1100" b="1" dirty="0" smtClean="0">
                <a:solidFill>
                  <a:srgbClr val="FF0000"/>
                </a:solidFill>
              </a:rPr>
              <a:t>ldarg.0</a:t>
            </a:r>
            <a:r>
              <a:rPr lang="de-DE" sz="1100" dirty="0" smtClean="0"/>
              <a:t> </a:t>
            </a:r>
          </a:p>
          <a:p>
            <a:r>
              <a:rPr lang="de-DE" sz="1100" dirty="0" smtClean="0"/>
              <a:t>     L_001f: </a:t>
            </a:r>
            <a:r>
              <a:rPr lang="de-DE" sz="1100" dirty="0" err="1" smtClean="0"/>
              <a:t>br.s</a:t>
            </a:r>
            <a:r>
              <a:rPr lang="de-DE" sz="1100" dirty="0" smtClean="0"/>
              <a:t> L_0012</a:t>
            </a:r>
          </a:p>
          <a:p>
            <a:r>
              <a:rPr lang="de-DE" sz="1100" dirty="0" smtClean="0"/>
              <a:t>     L_0021:</a:t>
            </a:r>
            <a:r>
              <a:rPr lang="de-DE" sz="1100" b="1" dirty="0" smtClean="0">
                <a:solidFill>
                  <a:srgbClr val="FF0000"/>
                </a:solidFill>
              </a:rPr>
              <a:t> ldarg.1 </a:t>
            </a:r>
          </a:p>
          <a:p>
            <a:r>
              <a:rPr lang="de-DE" sz="1100" dirty="0" smtClean="0"/>
              <a:t>     L_0022: </a:t>
            </a:r>
            <a:r>
              <a:rPr lang="de-DE" sz="1100" dirty="0" err="1" smtClean="0"/>
              <a:t>br.s</a:t>
            </a:r>
            <a:r>
              <a:rPr lang="de-DE" sz="1100" dirty="0" smtClean="0"/>
              <a:t> L_0016</a:t>
            </a:r>
          </a:p>
          <a:p>
            <a:r>
              <a:rPr lang="de-DE" sz="1100" dirty="0" smtClean="0"/>
              <a:t>*/</a:t>
            </a:r>
            <a:endParaRPr lang="de-DE" sz="1100" dirty="0"/>
          </a:p>
        </p:txBody>
      </p:sp>
      <p:sp>
        <p:nvSpPr>
          <p:cNvPr id="24" name="Textfeld 23"/>
          <p:cNvSpPr txBox="1"/>
          <p:nvPr/>
        </p:nvSpPr>
        <p:spPr>
          <a:xfrm>
            <a:off x="357158" y="1357298"/>
            <a:ext cx="1449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rgbClr val="0000FF"/>
                </a:solidFill>
              </a:rPr>
              <a:t>Original IL</a:t>
            </a:r>
            <a:endParaRPr lang="de-DE" sz="2000" b="1" dirty="0">
              <a:solidFill>
                <a:srgbClr val="0000FF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5214942" y="1357298"/>
            <a:ext cx="36182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rgbClr val="0000FF"/>
                </a:solidFill>
              </a:rPr>
              <a:t>Durch {SA} „geschützter“ IL</a:t>
            </a:r>
            <a:endParaRPr lang="de-DE" sz="20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Warum </a:t>
            </a:r>
            <a:r>
              <a:rPr lang="de-DE" dirty="0" err="1" smtClean="0"/>
              <a:t>Obfuscatoren</a:t>
            </a:r>
            <a:r>
              <a:rPr lang="de-DE" dirty="0" smtClean="0"/>
              <a:t> nichts bringen..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Code wird 3 mal größer in dem unnötige Sprungbefehle eingebaut werden</a:t>
            </a:r>
          </a:p>
          <a:p>
            <a:r>
              <a:rPr lang="de-DE" dirty="0" smtClean="0"/>
              <a:t>Mit etwas „krimineller Energie“ trotzdem nachzuvollziehen</a:t>
            </a:r>
          </a:p>
          <a:p>
            <a:r>
              <a:rPr lang="de-DE" dirty="0" smtClean="0"/>
              <a:t>Die Methodensignaturen, die </a:t>
            </a:r>
            <a:r>
              <a:rPr lang="de-DE" dirty="0" err="1" smtClean="0"/>
              <a:t>Op</a:t>
            </a:r>
            <a:r>
              <a:rPr lang="de-DE" dirty="0" smtClean="0"/>
              <a:t>-Code Befehle und deren Reihenfolge </a:t>
            </a:r>
            <a:r>
              <a:rPr lang="de-DE" u="sng" dirty="0" smtClean="0"/>
              <a:t>müssen</a:t>
            </a:r>
            <a:r>
              <a:rPr lang="de-DE" dirty="0" smtClean="0"/>
              <a:t> immer gleich bleiben (JIT)</a:t>
            </a:r>
          </a:p>
          <a:p>
            <a:r>
              <a:rPr lang="de-DE" dirty="0" smtClean="0"/>
              <a:t>Lediglich sprechende Methodenbezeichner werden umbenannt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Zusammenfassung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Es ist kein Schutz des geistigen Eigentums gewährleistet, nur ein Schutz vor dem „ersten Blick“</a:t>
            </a:r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6" name="Grafik 5" descr="obfusca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4000504"/>
            <a:ext cx="8056008" cy="2000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nnToCode.Net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0000FF"/>
      </a:folHlink>
    </a:clrScheme>
    <a:fontScheme name="Default Design">
      <a:majorFont>
        <a:latin typeface="Verdan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BonnToCode.Net</Template>
  <TotalTime>0</TotalTime>
  <Words>475</Words>
  <Application>Microsoft Office PowerPoint</Application>
  <PresentationFormat>Bildschirmpräsentation (4:3)</PresentationFormat>
  <Paragraphs>138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BonnToCode.Net</vt:lpstr>
      <vt:lpstr>Obfuscation mit {smartassembly}</vt:lpstr>
      <vt:lpstr>Grundlagen</vt:lpstr>
      <vt:lpstr>DEMO - Erzeugen von IL Code mit ildasm.exe (aus Visual Studio SDK)</vt:lpstr>
      <vt:lpstr>C# vs. IL</vt:lpstr>
      <vt:lpstr>IL Code</vt:lpstr>
      <vt:lpstr>DEMO</vt:lpstr>
      <vt:lpstr>Warum Obfuscatoren trotzdem nichts bringen..</vt:lpstr>
      <vt:lpstr>Warum Obfuscatoren nichts bringen..</vt:lpstr>
      <vt:lpstr>Zusammenfassung</vt:lpstr>
      <vt:lpstr>Alternativen zu {smartassembly}</vt:lpstr>
      <vt:lpstr>Weiterführende Links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Obfuscation mit {smartassembly}</dc:title>
  <dc:creator>Jan</dc:creator>
  <cp:lastModifiedBy>Jan</cp:lastModifiedBy>
  <cp:revision>34</cp:revision>
  <dcterms:created xsi:type="dcterms:W3CDTF">2009-01-25T20:44:56Z</dcterms:created>
  <dcterms:modified xsi:type="dcterms:W3CDTF">2009-01-26T18:19:42Z</dcterms:modified>
</cp:coreProperties>
</file>