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22"/>
  </p:notesMasterIdLst>
  <p:handoutMasterIdLst>
    <p:handoutMasterId r:id="rId23"/>
  </p:handoutMasterIdLst>
  <p:sldIdLst>
    <p:sldId id="258" r:id="rId2"/>
    <p:sldId id="259" r:id="rId3"/>
    <p:sldId id="260" r:id="rId4"/>
    <p:sldId id="270" r:id="rId5"/>
    <p:sldId id="264" r:id="rId6"/>
    <p:sldId id="265" r:id="rId7"/>
    <p:sldId id="266" r:id="rId8"/>
    <p:sldId id="262" r:id="rId9"/>
    <p:sldId id="267" r:id="rId10"/>
    <p:sldId id="268" r:id="rId11"/>
    <p:sldId id="271" r:id="rId12"/>
    <p:sldId id="272" r:id="rId13"/>
    <p:sldId id="273" r:id="rId14"/>
    <p:sldId id="261" r:id="rId15"/>
    <p:sldId id="277" r:id="rId16"/>
    <p:sldId id="279" r:id="rId17"/>
    <p:sldId id="278" r:id="rId18"/>
    <p:sldId id="276" r:id="rId19"/>
    <p:sldId id="274" r:id="rId20"/>
    <p:sldId id="26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D"/>
    <a:srgbClr val="FFDDAF"/>
    <a:srgbClr val="F69200"/>
    <a:srgbClr val="FFF0DB"/>
    <a:srgbClr val="FFF8C5"/>
    <a:srgbClr val="FFECC5"/>
    <a:srgbClr val="FFCC99"/>
    <a:srgbClr val="0000FF"/>
    <a:srgbClr val="969696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81445" autoAdjust="0"/>
  </p:normalViewPr>
  <p:slideViewPr>
    <p:cSldViewPr>
      <p:cViewPr varScale="1">
        <p:scale>
          <a:sx n="101" d="100"/>
          <a:sy n="101" d="100"/>
        </p:scale>
        <p:origin x="-18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21.08.2007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214686"/>
            <a:ext cx="8785225" cy="36433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78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sdn2.microsoft.com/en-us/library/ms171733.aspx" TargetMode="External"/><Relationship Id="rId2" Type="http://schemas.openxmlformats.org/officeDocument/2006/relationships/hyperlink" Target="http://msdn2.microsoft.com/en-us/library/kxys6ytf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Windows Forms Low Level: Control-Programmierung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21.08.2007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Roland </a:t>
            </a:r>
            <a:r>
              <a:rPr lang="de-DE" dirty="0" smtClean="0">
                <a:solidFill>
                  <a:schemeClr val="tx1"/>
                </a:solidFill>
              </a:rPr>
              <a:t>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WinForms: Grundlegendes Modell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Bildschirmausgaben werden nicht gespeichert</a:t>
            </a:r>
          </a:p>
          <a:p>
            <a:pPr lvl="1"/>
            <a:r>
              <a:rPr lang="de-DE" smtClean="0"/>
              <a:t>WinForms basiert auf GDI+, keine Abstraktion des Redraw-Modells von Windows (vor Vista)</a:t>
            </a:r>
          </a:p>
          <a:p>
            <a:pPr lvl="2"/>
            <a:r>
              <a:rPr lang="de-DE" smtClean="0"/>
              <a:t>Anders: WPF</a:t>
            </a:r>
          </a:p>
          <a:p>
            <a:r>
              <a:rPr lang="de-DE" smtClean="0"/>
              <a:t>Im Prinzip: Alles immer wieder neu zeichnen</a:t>
            </a:r>
          </a:p>
          <a:p>
            <a:pPr lvl="1"/>
            <a:r>
              <a:rPr lang="de-DE" smtClean="0"/>
              <a:t>z.B. Wenn Fenster wieder sichtbar wird</a:t>
            </a:r>
          </a:p>
          <a:p>
            <a:r>
              <a:rPr lang="de-DE" smtClean="0"/>
              <a:t>Optimierung: Information über tatsächlich benötigte Bereiche</a:t>
            </a:r>
          </a:p>
          <a:p>
            <a:pPr lvl="1"/>
            <a:r>
              <a:rPr lang="de-DE" smtClean="0"/>
              <a:t>z.B. Wenn Fenster nur teilweise verdeckt war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WinForms: Grundlegendes Modell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Das heisst für Entwickler von Controls</a:t>
            </a:r>
          </a:p>
          <a:p>
            <a:pPr lvl="1"/>
            <a:r>
              <a:rPr lang="de-DE" smtClean="0"/>
              <a:t>Darstellung (von außen angestoßen)</a:t>
            </a:r>
          </a:p>
          <a:p>
            <a:pPr lvl="2"/>
            <a:r>
              <a:rPr lang="de-DE" smtClean="0">
                <a:solidFill>
                  <a:schemeClr val="accent2"/>
                </a:solidFill>
              </a:rPr>
              <a:t>OnPaintBackground</a:t>
            </a:r>
            <a:r>
              <a:rPr lang="de-DE" smtClean="0"/>
              <a:t>, </a:t>
            </a:r>
            <a:r>
              <a:rPr lang="de-DE" smtClean="0">
                <a:solidFill>
                  <a:schemeClr val="accent2"/>
                </a:solidFill>
              </a:rPr>
              <a:t>OnPaint</a:t>
            </a:r>
          </a:p>
          <a:p>
            <a:pPr lvl="1"/>
            <a:r>
              <a:rPr lang="de-DE" smtClean="0"/>
              <a:t>Veränderung (von innen)</a:t>
            </a:r>
          </a:p>
          <a:p>
            <a:pPr lvl="2"/>
            <a:r>
              <a:rPr lang="de-DE" smtClean="0"/>
              <a:t>Anfordern eines Paint-Events über </a:t>
            </a:r>
            <a:r>
              <a:rPr lang="de-DE" smtClean="0">
                <a:solidFill>
                  <a:schemeClr val="accent2"/>
                </a:solidFill>
              </a:rPr>
              <a:t>Invalidate</a:t>
            </a:r>
          </a:p>
          <a:p>
            <a:pPr lvl="2"/>
            <a:r>
              <a:rPr lang="de-DE" smtClean="0"/>
              <a:t>Allerdings: Invalidate eher "zurückhaltend"</a:t>
            </a:r>
          </a:p>
          <a:p>
            <a:pPr lvl="3"/>
            <a:r>
              <a:rPr lang="de-DE" smtClean="0"/>
              <a:t>Paint erst nach Auswertung anderer Events (Tastatur, Maus)</a:t>
            </a:r>
          </a:p>
          <a:p>
            <a:pPr lvl="2"/>
            <a:r>
              <a:rPr lang="de-DE" smtClean="0"/>
              <a:t>Paint erzwingen: </a:t>
            </a:r>
            <a:r>
              <a:rPr lang="de-DE" smtClean="0">
                <a:solidFill>
                  <a:schemeClr val="accent2"/>
                </a:solidFill>
              </a:rPr>
              <a:t>Update</a:t>
            </a:r>
            <a:r>
              <a:rPr lang="de-DE" smtClean="0"/>
              <a:t> nach </a:t>
            </a:r>
            <a:r>
              <a:rPr lang="de-DE" smtClean="0">
                <a:solidFill>
                  <a:schemeClr val="accent2"/>
                </a:solidFill>
              </a:rPr>
              <a:t>Invalidate</a:t>
            </a:r>
          </a:p>
          <a:p>
            <a:pPr lvl="2"/>
            <a:r>
              <a:rPr lang="de-DE" smtClean="0"/>
              <a:t>Abkürzung: </a:t>
            </a:r>
            <a:r>
              <a:rPr lang="de-DE" smtClean="0">
                <a:solidFill>
                  <a:schemeClr val="accent2"/>
                </a:solidFill>
              </a:rPr>
              <a:t>Refresh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WinForms: OnPaint überschreiben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smtClean="0">
                <a:solidFill>
                  <a:schemeClr val="accent2"/>
                </a:solidFill>
              </a:rPr>
              <a:t>protected override void OnPaint( PaintEventArgs e )</a:t>
            </a:r>
            <a:br>
              <a:rPr lang="de-DE" sz="2800" smtClean="0">
                <a:solidFill>
                  <a:schemeClr val="accent2"/>
                </a:solidFill>
              </a:rPr>
            </a:br>
            <a:r>
              <a:rPr lang="de-DE" sz="2800" smtClean="0">
                <a:solidFill>
                  <a:schemeClr val="accent2"/>
                </a:solidFill>
              </a:rPr>
              <a:t>{</a:t>
            </a:r>
            <a:br>
              <a:rPr lang="de-DE" sz="2800" smtClean="0">
                <a:solidFill>
                  <a:schemeClr val="accent2"/>
                </a:solidFill>
              </a:rPr>
            </a:br>
            <a:r>
              <a:rPr lang="de-DE" sz="2800" smtClean="0">
                <a:solidFill>
                  <a:schemeClr val="accent2"/>
                </a:solidFill>
              </a:rPr>
              <a:t>	base.OnPaint( e ); // ggf. weglassen</a:t>
            </a:r>
            <a:br>
              <a:rPr lang="de-DE" sz="2800" smtClean="0">
                <a:solidFill>
                  <a:schemeClr val="accent2"/>
                </a:solidFill>
              </a:rPr>
            </a:br>
            <a:r>
              <a:rPr lang="de-DE" sz="2800" smtClean="0">
                <a:solidFill>
                  <a:schemeClr val="accent2"/>
                </a:solidFill>
              </a:rPr>
              <a:t>}</a:t>
            </a:r>
          </a:p>
          <a:p>
            <a:r>
              <a:rPr lang="de-DE" smtClean="0"/>
              <a:t>PaintEventArgs</a:t>
            </a:r>
          </a:p>
          <a:p>
            <a:pPr lvl="1"/>
            <a:r>
              <a:rPr lang="de-DE" smtClean="0"/>
              <a:t>System.Drawing.Graphics </a:t>
            </a:r>
            <a:r>
              <a:rPr lang="de-DE" b="1" smtClean="0"/>
              <a:t>Graphics</a:t>
            </a:r>
          </a:p>
          <a:p>
            <a:pPr lvl="2"/>
            <a:r>
              <a:rPr lang="de-DE" smtClean="0"/>
              <a:t>Draw... (Arc, Bezier, ..., Line, ..., Rectangle, ...) </a:t>
            </a:r>
          </a:p>
          <a:p>
            <a:pPr lvl="2"/>
            <a:r>
              <a:rPr lang="de-DE" smtClean="0"/>
              <a:t>Fill...</a:t>
            </a:r>
          </a:p>
          <a:p>
            <a:pPr lvl="1"/>
            <a:r>
              <a:rPr lang="de-DE" smtClean="0"/>
              <a:t>System.Drawing.Rectangle </a:t>
            </a:r>
            <a:r>
              <a:rPr lang="de-DE" b="1" smtClean="0"/>
              <a:t>ClipRectangle</a:t>
            </a:r>
          </a:p>
          <a:p>
            <a:pPr lvl="2"/>
            <a:r>
              <a:rPr lang="de-DE" smtClean="0"/>
              <a:t>Der zu zeichnende Bereich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PanelWithColoredBorder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Ziel: Panel mit einem farbigen Rahmen (1px)</a:t>
            </a:r>
          </a:p>
          <a:p>
            <a:r>
              <a:rPr lang="de-DE" smtClean="0"/>
              <a:t>Ansatz:</a:t>
            </a:r>
          </a:p>
          <a:p>
            <a:pPr lvl="1"/>
            <a:r>
              <a:rPr lang="de-DE" smtClean="0"/>
              <a:t>Dafür sorgen, dass Padding immer &gt;= 2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Graphics.DrawRectangle</a:t>
            </a:r>
            <a:r>
              <a:rPr lang="de-DE" smtClean="0"/>
              <a:t> in OnPaint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Elemente von Controls zeichnen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Themed + Classic:</a:t>
            </a:r>
          </a:p>
          <a:p>
            <a:pPr lvl="1"/>
            <a:r>
              <a:rPr lang="de-DE" smtClean="0"/>
              <a:t>ButtonRenderer</a:t>
            </a:r>
          </a:p>
          <a:p>
            <a:pPr lvl="1"/>
            <a:r>
              <a:rPr lang="de-DE" smtClean="0"/>
              <a:t>CheckBoxRenderer</a:t>
            </a:r>
          </a:p>
          <a:p>
            <a:pPr lvl="1"/>
            <a:r>
              <a:rPr lang="de-DE" smtClean="0"/>
              <a:t>GroupBoxRenderer</a:t>
            </a:r>
          </a:p>
          <a:p>
            <a:pPr lvl="1"/>
            <a:r>
              <a:rPr lang="de-DE" smtClean="0"/>
              <a:t>RadioButtonRenderer</a:t>
            </a:r>
          </a:p>
          <a:p>
            <a:r>
              <a:rPr lang="de-DE" smtClean="0"/>
              <a:t>Nur mit Theme-Support, sonst Exception</a:t>
            </a:r>
          </a:p>
          <a:p>
            <a:pPr lvl="1"/>
            <a:r>
              <a:rPr lang="de-DE" smtClean="0"/>
              <a:t>ComboBoxRenderer, ProgressBarRenderer</a:t>
            </a:r>
          </a:p>
          <a:p>
            <a:pPr lvl="1"/>
            <a:r>
              <a:rPr lang="de-DE" smtClean="0"/>
              <a:t>ScrollBarRenderer, TabRenderer</a:t>
            </a:r>
          </a:p>
          <a:p>
            <a:pPr lvl="1"/>
            <a:r>
              <a:rPr lang="de-DE" smtClean="0"/>
              <a:t>TextBoxRenderer, TrackBarRenderer</a:t>
            </a:r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Elemente von Controls zeichnen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Häufige Aufgabe: Entwicklung von Controls, die bekannte GUI-Elemente enthalten</a:t>
            </a:r>
          </a:p>
          <a:p>
            <a:pPr lvl="1"/>
            <a:r>
              <a:rPr lang="de-DE" smtClean="0"/>
              <a:t>Button-Rahmen, CheckBox, etc.</a:t>
            </a:r>
          </a:p>
          <a:p>
            <a:r>
              <a:rPr lang="de-DE" smtClean="0"/>
              <a:t>Schlechte Idee: Mit GDI selbst zeichnen</a:t>
            </a:r>
          </a:p>
          <a:p>
            <a:pPr lvl="1"/>
            <a:r>
              <a:rPr lang="de-DE" smtClean="0"/>
              <a:t>Es sei denn, man benötigt einen ganz anderen Stil (z.B. für die GUI eines Spiels)</a:t>
            </a:r>
          </a:p>
          <a:p>
            <a:r>
              <a:rPr lang="de-DE" smtClean="0"/>
              <a:t>Gute Nachricht: Es gibt fertige Funktionen</a:t>
            </a:r>
          </a:p>
          <a:p>
            <a:r>
              <a:rPr lang="de-DE" smtClean="0"/>
              <a:t>Schlechte Nachricht: Chaos durch Themes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Klasse ControlPaint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800" smtClean="0"/>
              <a:t>DrawBorder, DrawBorder3D, DrawButton, DrawCaptionButton, DrawCheckBox, DrawComboButton, DrawContainerGrabHandle, DrawFocusRectangle, DrawGrabHandle, DrawGrid, DrawImageDisabled, DrawLockedFrame, DrawMenuGlyph, DrawMixedCheckBox, DrawRadioButton, DrawReversibleFrame, DrawReversibleLine, DrawScrollButton, DrawSelectionFrame, DrawSizeGrip, DrawStringDisabled, DrawVisualStyleBorder, FillReversibleRectangle</a:t>
            </a:r>
            <a:endParaRPr lang="de-DE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Klasse ControlPaint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800" smtClean="0">
                <a:solidFill>
                  <a:schemeClr val="bg1">
                    <a:lumMod val="85000"/>
                  </a:schemeClr>
                </a:solidFill>
              </a:rPr>
              <a:t>DrawBorder, DrawBorder3D, DrawButton, DrawCaptionButton, DrawCheckBox, DrawComboButton, DrawContainerGrabHandle,</a:t>
            </a:r>
            <a:r>
              <a:rPr lang="de-DE" sz="280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800" b="1" smtClean="0">
                <a:solidFill>
                  <a:schemeClr val="tx1"/>
                </a:solidFill>
              </a:rPr>
              <a:t>DrawFocusRectangle</a:t>
            </a:r>
            <a:r>
              <a:rPr lang="de-DE" sz="2800" smtClean="0">
                <a:solidFill>
                  <a:schemeClr val="bg1">
                    <a:lumMod val="85000"/>
                  </a:schemeClr>
                </a:solidFill>
              </a:rPr>
              <a:t>, DrawGrabHandle, </a:t>
            </a:r>
            <a:r>
              <a:rPr lang="de-DE" sz="2800" smtClean="0">
                <a:solidFill>
                  <a:schemeClr val="tx1"/>
                </a:solidFill>
              </a:rPr>
              <a:t>DrawGrid</a:t>
            </a:r>
            <a:r>
              <a:rPr lang="de-DE" sz="280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2800" smtClean="0">
                <a:solidFill>
                  <a:schemeClr val="tx1"/>
                </a:solidFill>
              </a:rPr>
              <a:t>DrawImageDisabled</a:t>
            </a:r>
            <a:r>
              <a:rPr lang="de-DE" sz="2800" smtClean="0">
                <a:solidFill>
                  <a:schemeClr val="bg1">
                    <a:lumMod val="85000"/>
                  </a:schemeClr>
                </a:solidFill>
              </a:rPr>
              <a:t>, DrawLockedFrame, DrawMenuGlyph, DrawMixedCheckBox, DrawRadioButton, </a:t>
            </a:r>
            <a:r>
              <a:rPr lang="de-DE" sz="2800" smtClean="0">
                <a:solidFill>
                  <a:schemeClr val="tx1"/>
                </a:solidFill>
              </a:rPr>
              <a:t>DrawReversibleFrame</a:t>
            </a:r>
            <a:r>
              <a:rPr lang="de-DE" sz="280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2800" smtClean="0">
                <a:solidFill>
                  <a:schemeClr val="tx1"/>
                </a:solidFill>
              </a:rPr>
              <a:t>DrawReversibleLine</a:t>
            </a:r>
            <a:r>
              <a:rPr lang="de-DE" sz="280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de-DE" sz="2800" smtClean="0">
                <a:solidFill>
                  <a:schemeClr val="bg1">
                    <a:lumMod val="85000"/>
                  </a:schemeClr>
                </a:solidFill>
              </a:rPr>
              <a:t> DrawScrollButton, </a:t>
            </a:r>
            <a:r>
              <a:rPr lang="de-DE" sz="2800" smtClean="0">
                <a:solidFill>
                  <a:schemeClr val="tx1"/>
                </a:solidFill>
              </a:rPr>
              <a:t>DrawSelectionFrame</a:t>
            </a:r>
            <a:r>
              <a:rPr lang="de-DE" sz="2800" smtClean="0">
                <a:solidFill>
                  <a:schemeClr val="bg1">
                    <a:lumMod val="85000"/>
                  </a:schemeClr>
                </a:solidFill>
              </a:rPr>
              <a:t>, DrawSizeGrip, DrawStringDisabled, </a:t>
            </a:r>
            <a:r>
              <a:rPr lang="de-DE" sz="2800" b="1" smtClean="0">
                <a:solidFill>
                  <a:schemeClr val="tx1"/>
                </a:solidFill>
              </a:rPr>
              <a:t>DrawVisualStyleBorder</a:t>
            </a:r>
            <a:r>
              <a:rPr lang="de-DE" sz="280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2800" smtClean="0">
                <a:solidFill>
                  <a:schemeClr val="tx1"/>
                </a:solidFill>
              </a:rPr>
              <a:t>FillReversibleRectangle</a:t>
            </a:r>
            <a:endParaRPr lang="de-DE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Ab .NET 2.0: Renderer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Themed + Classic</a:t>
            </a:r>
          </a:p>
          <a:p>
            <a:pPr lvl="1"/>
            <a:r>
              <a:rPr lang="de-DE" smtClean="0"/>
              <a:t>ButtonRenderer, CheckBoxRenderer, RadioButtonRenderer</a:t>
            </a:r>
          </a:p>
          <a:p>
            <a:pPr lvl="1"/>
            <a:r>
              <a:rPr lang="de-DE" smtClean="0"/>
              <a:t>GroupBoxRenderer</a:t>
            </a:r>
          </a:p>
          <a:p>
            <a:r>
              <a:rPr lang="de-DE" smtClean="0"/>
              <a:t>Nur mit Theme-Support, sonst Exception</a:t>
            </a:r>
          </a:p>
          <a:p>
            <a:pPr lvl="1"/>
            <a:r>
              <a:rPr lang="de-DE" smtClean="0"/>
              <a:t>ComboBoxRenderer, ProgressBarRenderer</a:t>
            </a:r>
          </a:p>
          <a:p>
            <a:pPr lvl="1"/>
            <a:r>
              <a:rPr lang="de-DE" smtClean="0"/>
              <a:t>ScrollBarRenderer, TabRenderer</a:t>
            </a:r>
          </a:p>
          <a:p>
            <a:pPr lvl="1"/>
            <a:r>
              <a:rPr lang="de-DE" smtClean="0"/>
              <a:t>TextBoxRenderer, TrackBarRenderer</a:t>
            </a:r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Custom Controls (Notizen)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SetStyle(ControlStyles.ResizeRedraw, true);</a:t>
            </a:r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Windows Forms Controls</a:t>
            </a:r>
          </a:p>
          <a:p>
            <a:pPr lvl="1"/>
            <a:r>
              <a:rPr lang="de-DE" smtClean="0"/>
              <a:t>Anpassen</a:t>
            </a:r>
          </a:p>
          <a:p>
            <a:pPr lvl="1"/>
            <a:r>
              <a:rPr lang="de-DE" smtClean="0"/>
              <a:t>Erweitern</a:t>
            </a:r>
          </a:p>
          <a:p>
            <a:pPr lvl="1"/>
            <a:r>
              <a:rPr lang="de-DE" smtClean="0"/>
              <a:t>Selbst schreiben</a:t>
            </a:r>
          </a:p>
          <a:p>
            <a:r>
              <a:rPr lang="de-DE" smtClean="0"/>
              <a:t>Problem: Sehr komplexes Thema...</a:t>
            </a:r>
          </a:p>
          <a:p>
            <a:r>
              <a:rPr lang="de-DE" smtClean="0"/>
              <a:t>Ziel: "Google-Futter" für eigene Versuche</a:t>
            </a:r>
          </a:p>
          <a:p>
            <a:pPr lvl="1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Links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MSDN Library</a:t>
            </a:r>
          </a:p>
          <a:p>
            <a:pPr lvl="1"/>
            <a:r>
              <a:rPr lang="en-US" smtClean="0"/>
              <a:t>Custom Control Painting and Rendering</a:t>
            </a:r>
            <a:br>
              <a:rPr lang="en-US" smtClean="0"/>
            </a:br>
            <a:r>
              <a:rPr lang="en-US" sz="2000" smtClean="0"/>
              <a:t>(</a:t>
            </a:r>
            <a:r>
              <a:rPr lang="en-US" sz="2000" smtClean="0">
                <a:hlinkClick r:id="rId2"/>
              </a:rPr>
              <a:t>http://msdn2.microsoft.com/en-us/library/kxys6ytf.aspx</a:t>
            </a:r>
            <a:r>
              <a:rPr lang="en-US" sz="2000" smtClean="0"/>
              <a:t>)</a:t>
            </a:r>
            <a:endParaRPr lang="de-DE" smtClean="0"/>
          </a:p>
          <a:p>
            <a:pPr lvl="1"/>
            <a:r>
              <a:rPr lang="en-US" smtClean="0"/>
              <a:t>Rendering Controls with Visual Styles</a:t>
            </a:r>
            <a:r>
              <a:rPr lang="de-DE" smtClean="0"/>
              <a:t/>
            </a:r>
            <a:br>
              <a:rPr lang="de-DE" smtClean="0"/>
            </a:br>
            <a:r>
              <a:rPr lang="de-DE" sz="2000" smtClean="0"/>
              <a:t>(</a:t>
            </a:r>
            <a:r>
              <a:rPr lang="de-DE" sz="2000" smtClean="0">
                <a:hlinkClick r:id="rId3"/>
              </a:rPr>
              <a:t>http://msdn2.microsoft.com/en-us/library/ms171733.aspx</a:t>
            </a:r>
            <a:r>
              <a:rPr lang="de-DE" sz="2000" smtClean="0"/>
              <a:t>)</a:t>
            </a: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Einstieg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WinForms Controls: Einfache .NET-Klassen</a:t>
            </a:r>
          </a:p>
          <a:p>
            <a:pPr lvl="1"/>
            <a:r>
              <a:rPr lang="de-DE" smtClean="0"/>
              <a:t>Nichts "Magisches" (anders als z.B. in VB6)</a:t>
            </a:r>
          </a:p>
          <a:p>
            <a:pPr lvl="1"/>
            <a:r>
              <a:rPr lang="de-DE" smtClean="0"/>
              <a:t>Vielfache Ansatzpunkte für Veränderungen</a:t>
            </a:r>
          </a:p>
          <a:p>
            <a:r>
              <a:rPr lang="de-DE" smtClean="0"/>
              <a:t>Häufig mit wenig Aufwand viel erreichbar</a:t>
            </a:r>
          </a:p>
          <a:p>
            <a:r>
              <a:rPr lang="de-DE" smtClean="0"/>
              <a:t>Aber: Der Aufwand für unversell einsetzbare, robuste Controls kann schnell explodieren!</a:t>
            </a:r>
          </a:p>
          <a:p>
            <a:r>
              <a:rPr lang="de-DE" smtClean="0"/>
              <a:t>Empfehlung: Klein anfangen, um ein Gefühl für die Komplexität zu gewinnen.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Controls: Möglichkeiten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Zusammengesetzte Controls</a:t>
            </a:r>
          </a:p>
          <a:p>
            <a:pPr lvl="1"/>
            <a:r>
              <a:rPr lang="de-DE" smtClean="0"/>
              <a:t>"</a:t>
            </a:r>
            <a:r>
              <a:rPr lang="de-DE" b="1" smtClean="0">
                <a:solidFill>
                  <a:schemeClr val="accent2"/>
                </a:solidFill>
              </a:rPr>
              <a:t>composite controls</a:t>
            </a:r>
            <a:r>
              <a:rPr lang="de-DE" smtClean="0"/>
              <a:t>"</a:t>
            </a:r>
          </a:p>
          <a:p>
            <a:pPr lvl="1"/>
            <a:r>
              <a:rPr lang="de-DE" smtClean="0"/>
              <a:t>von </a:t>
            </a:r>
            <a:r>
              <a:rPr lang="de-DE" smtClean="0">
                <a:solidFill>
                  <a:schemeClr val="accent2"/>
                </a:solidFill>
              </a:rPr>
              <a:t>UserControl</a:t>
            </a:r>
            <a:r>
              <a:rPr lang="de-DE" smtClean="0"/>
              <a:t> abgeleitet</a:t>
            </a:r>
          </a:p>
          <a:p>
            <a:r>
              <a:rPr lang="de-DE" smtClean="0"/>
              <a:t>Änderung/Erweiterung bestehender Controls</a:t>
            </a:r>
          </a:p>
          <a:p>
            <a:pPr lvl="1"/>
            <a:r>
              <a:rPr lang="de-DE" smtClean="0"/>
              <a:t>"</a:t>
            </a:r>
            <a:r>
              <a:rPr lang="de-DE" b="1" smtClean="0">
                <a:solidFill>
                  <a:schemeClr val="accent2"/>
                </a:solidFill>
              </a:rPr>
              <a:t>extended controls</a:t>
            </a:r>
            <a:r>
              <a:rPr lang="de-DE" smtClean="0"/>
              <a:t>"</a:t>
            </a:r>
          </a:p>
          <a:p>
            <a:pPr lvl="1"/>
            <a:r>
              <a:rPr lang="de-DE" smtClean="0"/>
              <a:t>von jeweiliger Control-Klasse abgeleitet</a:t>
            </a:r>
          </a:p>
          <a:p>
            <a:r>
              <a:rPr lang="de-DE" smtClean="0"/>
              <a:t>Neue, eigene Controls</a:t>
            </a:r>
          </a:p>
          <a:p>
            <a:pPr lvl="1"/>
            <a:r>
              <a:rPr lang="de-DE" smtClean="0"/>
              <a:t>"</a:t>
            </a:r>
            <a:r>
              <a:rPr lang="de-DE" b="1" smtClean="0">
                <a:solidFill>
                  <a:schemeClr val="accent2"/>
                </a:solidFill>
              </a:rPr>
              <a:t>custom controls</a:t>
            </a:r>
            <a:r>
              <a:rPr lang="de-DE" smtClean="0"/>
              <a:t>"</a:t>
            </a:r>
          </a:p>
          <a:p>
            <a:pPr lvl="1"/>
            <a:r>
              <a:rPr lang="de-DE" smtClean="0"/>
              <a:t>von </a:t>
            </a:r>
            <a:r>
              <a:rPr lang="de-DE" smtClean="0">
                <a:solidFill>
                  <a:schemeClr val="accent2"/>
                </a:solidFill>
              </a:rPr>
              <a:t>Control</a:t>
            </a:r>
            <a:r>
              <a:rPr lang="de-DE" smtClean="0">
                <a:solidFill>
                  <a:schemeClr val="tx1"/>
                </a:solidFill>
              </a:rPr>
              <a:t> (oder z.B. </a:t>
            </a:r>
            <a:r>
              <a:rPr lang="de-DE" smtClean="0">
                <a:solidFill>
                  <a:schemeClr val="accent2"/>
                </a:solidFill>
              </a:rPr>
              <a:t>ButtonBase</a:t>
            </a:r>
            <a:r>
              <a:rPr lang="de-DE" smtClean="0">
                <a:solidFill>
                  <a:schemeClr val="tx1"/>
                </a:solidFill>
              </a:rPr>
              <a:t>) abgeleitet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UserControls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Nicht wirklich "Low-Level"...</a:t>
            </a:r>
          </a:p>
          <a:p>
            <a:r>
              <a:rPr lang="de-DE" smtClean="0"/>
              <a:t>Große Ähnlichkeit mit Forms</a:t>
            </a:r>
          </a:p>
          <a:p>
            <a:pPr lvl="1"/>
            <a:r>
              <a:rPr lang="de-DE" smtClean="0"/>
              <a:t>Design-Oberfläche, darauf ein paar Controls fallen lassen, fertig.</a:t>
            </a:r>
          </a:p>
          <a:p>
            <a:r>
              <a:rPr lang="de-DE" smtClean="0"/>
              <a:t>Häufiges Pattern: UserControl als Träger eines anderen Controls mit </a:t>
            </a:r>
            <a:r>
              <a:rPr lang="de-DE" smtClean="0">
                <a:solidFill>
                  <a:schemeClr val="accent2"/>
                </a:solidFill>
              </a:rPr>
              <a:t>Dock=Fill</a:t>
            </a:r>
          </a:p>
          <a:p>
            <a:pPr lvl="1"/>
            <a:r>
              <a:rPr lang="de-DE" smtClean="0"/>
              <a:t>Beispiel: UserControl + ListView </a:t>
            </a:r>
            <a:r>
              <a:rPr lang="de-DE" smtClean="0">
                <a:sym typeface="Symbol"/>
              </a:rPr>
              <a:t> </a:t>
            </a:r>
            <a:r>
              <a:rPr lang="de-DE" smtClean="0"/>
              <a:t>FileListView</a:t>
            </a:r>
          </a:p>
          <a:p>
            <a:pPr lvl="1"/>
            <a:r>
              <a:rPr lang="de-DE" smtClean="0"/>
              <a:t>Nachteil u.a. "Geschwätzige Schnittstelle"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UserControls: Fallstricke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Properties</a:t>
            </a:r>
          </a:p>
          <a:p>
            <a:pPr lvl="1"/>
            <a:r>
              <a:rPr lang="de-DE" smtClean="0"/>
              <a:t>Wie reagiert das Control darauf, wenn im Designer z.B. null-Werte gesetzt werden?</a:t>
            </a:r>
          </a:p>
          <a:p>
            <a:pPr lvl="1"/>
            <a:r>
              <a:rPr lang="de-DE" smtClean="0"/>
              <a:t>Empfohlenes Grundwissen:</a:t>
            </a:r>
          </a:p>
          <a:p>
            <a:pPr lvl="2"/>
            <a:r>
              <a:rPr lang="de-DE" smtClean="0">
                <a:solidFill>
                  <a:schemeClr val="accent2"/>
                </a:solidFill>
              </a:rPr>
              <a:t>[DefaultValue]</a:t>
            </a:r>
            <a:r>
              <a:rPr lang="de-DE" smtClean="0"/>
              <a:t>, </a:t>
            </a:r>
            <a:r>
              <a:rPr lang="de-DE" smtClean="0">
                <a:solidFill>
                  <a:schemeClr val="accent2"/>
                </a:solidFill>
              </a:rPr>
              <a:t>[Browsable]</a:t>
            </a:r>
          </a:p>
          <a:p>
            <a:pPr lvl="2"/>
            <a:r>
              <a:rPr lang="de-DE" smtClean="0">
                <a:solidFill>
                  <a:schemeClr val="accent2"/>
                </a:solidFill>
              </a:rPr>
              <a:t>ShouldSerialize...</a:t>
            </a:r>
            <a:r>
              <a:rPr lang="de-DE" smtClean="0"/>
              <a:t>, </a:t>
            </a:r>
            <a:r>
              <a:rPr lang="de-DE" smtClean="0">
                <a:solidFill>
                  <a:schemeClr val="accent2"/>
                </a:solidFill>
              </a:rPr>
              <a:t>Reset...</a:t>
            </a:r>
          </a:p>
          <a:p>
            <a:r>
              <a:rPr lang="de-DE" smtClean="0"/>
              <a:t>Initialisierung</a:t>
            </a:r>
          </a:p>
          <a:p>
            <a:pPr lvl="1"/>
            <a:r>
              <a:rPr lang="de-DE" smtClean="0"/>
              <a:t>Konstruktor vs. </a:t>
            </a:r>
            <a:r>
              <a:rPr lang="de-DE" smtClean="0">
                <a:solidFill>
                  <a:schemeClr val="accent2"/>
                </a:solidFill>
              </a:rPr>
              <a:t>OnLoad</a:t>
            </a:r>
            <a:r>
              <a:rPr lang="de-DE" smtClean="0"/>
              <a:t> (+Properties) vs. eigene Methode zur Initialisierung</a:t>
            </a:r>
          </a:p>
          <a:p>
            <a:pPr lvl="1"/>
            <a:r>
              <a:rPr lang="de-DE" smtClean="0"/>
              <a:t>Unterschied Runtime vs. Designtime</a:t>
            </a:r>
          </a:p>
          <a:p>
            <a:pPr lvl="1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Veränderung bestehender Controls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Ansatz</a:t>
            </a:r>
          </a:p>
          <a:p>
            <a:pPr lvl="1"/>
            <a:r>
              <a:rPr lang="de-DE" smtClean="0"/>
              <a:t>Neue Klasse von existierendem Control ableiten</a:t>
            </a:r>
          </a:p>
          <a:p>
            <a:pPr lvl="1"/>
            <a:r>
              <a:rPr lang="de-DE" smtClean="0"/>
              <a:t>Überschreiben von Properties &amp; Methoden</a:t>
            </a:r>
          </a:p>
          <a:p>
            <a:pPr lvl="2"/>
            <a:r>
              <a:rPr lang="de-DE" smtClean="0">
                <a:solidFill>
                  <a:schemeClr val="accent2"/>
                </a:solidFill>
              </a:rPr>
              <a:t>override</a:t>
            </a:r>
            <a:r>
              <a:rPr lang="de-DE" smtClean="0"/>
              <a:t> von dafür vorgesehenen virtuellen Methoden</a:t>
            </a:r>
          </a:p>
          <a:p>
            <a:pPr lvl="2"/>
            <a:r>
              <a:rPr lang="de-DE" smtClean="0"/>
              <a:t>aber auch </a:t>
            </a:r>
            <a:r>
              <a:rPr lang="de-DE" smtClean="0">
                <a:solidFill>
                  <a:schemeClr val="accent2"/>
                </a:solidFill>
              </a:rPr>
              <a:t>new</a:t>
            </a:r>
            <a:r>
              <a:rPr lang="de-DE" smtClean="0"/>
              <a:t> z.B. für konstante Property-Werte</a:t>
            </a:r>
          </a:p>
          <a:p>
            <a:r>
              <a:rPr lang="de-DE" smtClean="0"/>
              <a:t>Beispiel </a:t>
            </a:r>
            <a:r>
              <a:rPr lang="de-DE" smtClean="0">
                <a:solidFill>
                  <a:schemeClr val="accent2"/>
                </a:solidFill>
              </a:rPr>
              <a:t>RichTextBox</a:t>
            </a:r>
          </a:p>
          <a:p>
            <a:pPr lvl="1"/>
            <a:r>
              <a:rPr lang="de-DE" smtClean="0"/>
              <a:t>Idee: Einsatz als "Label"-Ersatz</a:t>
            </a:r>
          </a:p>
          <a:p>
            <a:pPr lvl="1"/>
            <a:r>
              <a:rPr lang="de-DE" smtClean="0"/>
              <a:t>Aber </a:t>
            </a:r>
            <a:r>
              <a:rPr lang="de-DE" smtClean="0">
                <a:solidFill>
                  <a:schemeClr val="accent2"/>
                </a:solidFill>
              </a:rPr>
              <a:t>ReadOnly=true</a:t>
            </a:r>
            <a:r>
              <a:rPr lang="de-DE" smtClean="0"/>
              <a:t> reicht nicht aus</a:t>
            </a:r>
          </a:p>
          <a:p>
            <a:pPr lvl="2"/>
            <a:r>
              <a:rPr lang="de-DE" smtClean="0"/>
              <a:t>Markierung von Texten möglich</a:t>
            </a:r>
          </a:p>
          <a:p>
            <a:pPr lvl="1"/>
            <a:r>
              <a:rPr lang="de-DE" smtClean="0"/>
              <a:t>Also: Klasse </a:t>
            </a:r>
            <a:r>
              <a:rPr lang="de-DE" smtClean="0">
                <a:solidFill>
                  <a:schemeClr val="accent2"/>
                </a:solidFill>
              </a:rPr>
              <a:t>ReadOnlyRichTextBox</a:t>
            </a:r>
            <a:r>
              <a:rPr lang="de-DE" smtClean="0"/>
              <a:t> ableiten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ReadOnlyRichTextBox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428736"/>
            <a:ext cx="8785225" cy="5357826"/>
          </a:xfrm>
        </p:spPr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1200" smtClean="0">
                <a:latin typeface="Verdana" pitchFamily="34" charset="0"/>
              </a:rPr>
              <a:t>public class ReadOnlyRichTextBox : RichTextBox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{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protected override void OnEnter( EventArgs e )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{</a:t>
            </a:r>
            <a:br>
              <a:rPr lang="de-DE" sz="1200" smtClean="0">
                <a:latin typeface="Verdana" pitchFamily="34" charset="0"/>
              </a:rPr>
            </a:br>
            <a:r>
              <a:rPr lang="en-US" sz="1200" smtClean="0">
                <a:latin typeface="Verdana" pitchFamily="34" charset="0"/>
              </a:rPr>
              <a:t>		if (!this.FindForm().SelectNextControl( this, true, true, true, false ))</a:t>
            </a:r>
            <a:br>
              <a:rPr lang="en-US" sz="1200" smtClean="0">
                <a:latin typeface="Verdana" pitchFamily="34" charset="0"/>
              </a:rPr>
            </a:br>
            <a:r>
              <a:rPr lang="en-US" sz="1200" smtClean="0">
                <a:latin typeface="Verdana" pitchFamily="34" charset="0"/>
              </a:rPr>
              <a:t>			this.FindForm().Focus();</a:t>
            </a:r>
            <a:br>
              <a:rPr lang="en-US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/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[DefaultValue( true ),  Browsable( false )]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public new bool ReadOnly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{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get { return true; 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set { ; 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/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[DefaultValue( false ), Browsable( false )]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public new bool TabStop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{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get { return false; 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set { ; 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/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public ReadOnlyRichTextBox()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{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base.ReadOnly = true; base.TabStop = false;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this.Cursor = Cursors.Default;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	this.SetStyle( ControlStyles.Selectable, false );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	}</a:t>
            </a:r>
            <a:br>
              <a:rPr lang="de-DE" sz="1200" smtClean="0">
                <a:latin typeface="Verdana" pitchFamily="34" charset="0"/>
              </a:rPr>
            </a:br>
            <a:r>
              <a:rPr lang="de-DE" sz="1200" smtClean="0">
                <a:latin typeface="Verdana" pitchFamily="34" charset="0"/>
              </a:rPr>
              <a:t>}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929422" y="6150114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smtClean="0">
                <a:latin typeface="+mn-lt"/>
              </a:rPr>
              <a:t>DEMO</a:t>
            </a:r>
            <a:endParaRPr lang="de-DE" sz="400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Veränderung bestehender Controls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Gerade gesehen: ReadOnlyRichTextBox</a:t>
            </a:r>
          </a:p>
          <a:p>
            <a:pPr lvl="1"/>
            <a:r>
              <a:rPr lang="de-DE" smtClean="0"/>
              <a:t>Zwar Veränderung des Verhaltens</a:t>
            </a:r>
          </a:p>
          <a:p>
            <a:pPr lvl="1"/>
            <a:r>
              <a:rPr lang="de-DE" smtClean="0"/>
              <a:t>aber keine Änderung der Darstellung</a:t>
            </a:r>
          </a:p>
          <a:p>
            <a:r>
              <a:rPr lang="de-DE" smtClean="0"/>
              <a:t>Nächster Schritt: Ausgabe beeinflussen</a:t>
            </a:r>
          </a:p>
          <a:p>
            <a:r>
              <a:rPr lang="de-DE" smtClean="0"/>
              <a:t>Dazu vorher ein klitzekleiner Ausflug...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690</Words>
  <Application>Microsoft Office PowerPoint</Application>
  <PresentationFormat>Bildschirmpräsentation (4:3)</PresentationFormat>
  <Paragraphs>131</Paragraphs>
  <Slides>20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Bonn-to-Code.Net</vt:lpstr>
      <vt:lpstr>Windows Forms Low Level: Control-Programmierung</vt:lpstr>
      <vt:lpstr>Agenda</vt:lpstr>
      <vt:lpstr>Einstieg</vt:lpstr>
      <vt:lpstr>Controls: Möglichkeiten</vt:lpstr>
      <vt:lpstr>UserControls</vt:lpstr>
      <vt:lpstr>UserControls: Fallstricke</vt:lpstr>
      <vt:lpstr>Veränderung bestehender Controls</vt:lpstr>
      <vt:lpstr>ReadOnlyRichTextBox</vt:lpstr>
      <vt:lpstr>Veränderung bestehender Controls</vt:lpstr>
      <vt:lpstr>WinForms: Grundlegendes Modell</vt:lpstr>
      <vt:lpstr>WinForms: Grundlegendes Modell</vt:lpstr>
      <vt:lpstr>WinForms: OnPaint überschreiben</vt:lpstr>
      <vt:lpstr>PanelWithColoredBorder</vt:lpstr>
      <vt:lpstr>Elemente von Controls zeichnen</vt:lpstr>
      <vt:lpstr>Elemente von Controls zeichnen</vt:lpstr>
      <vt:lpstr>Klasse ControlPaint</vt:lpstr>
      <vt:lpstr>Klasse ControlPaint</vt:lpstr>
      <vt:lpstr>Ab .NET 2.0: Renderer</vt:lpstr>
      <vt:lpstr>Custom Controls (Notizen)</vt:lpstr>
      <vt:lpstr>Links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745</cp:revision>
  <dcterms:created xsi:type="dcterms:W3CDTF">2005-08-20T20:54:38Z</dcterms:created>
  <dcterms:modified xsi:type="dcterms:W3CDTF">2007-08-20T22:20:05Z</dcterms:modified>
</cp:coreProperties>
</file>